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343" r:id="rId3"/>
    <p:sldId id="344" r:id="rId4"/>
    <p:sldId id="258" r:id="rId5"/>
    <p:sldId id="259" r:id="rId6"/>
    <p:sldId id="260" r:id="rId7"/>
    <p:sldId id="261" r:id="rId8"/>
    <p:sldId id="262" r:id="rId9"/>
    <p:sldId id="263" r:id="rId10"/>
    <p:sldId id="330" r:id="rId11"/>
    <p:sldId id="331" r:id="rId12"/>
    <p:sldId id="332" r:id="rId13"/>
    <p:sldId id="333" r:id="rId14"/>
    <p:sldId id="334" r:id="rId15"/>
    <p:sldId id="324" r:id="rId16"/>
    <p:sldId id="325" r:id="rId17"/>
    <p:sldId id="326" r:id="rId18"/>
    <p:sldId id="327" r:id="rId19"/>
    <p:sldId id="328" r:id="rId20"/>
    <p:sldId id="329" r:id="rId21"/>
    <p:sldId id="336" r:id="rId22"/>
    <p:sldId id="337" r:id="rId23"/>
    <p:sldId id="338" r:id="rId24"/>
    <p:sldId id="339" r:id="rId25"/>
    <p:sldId id="340"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342" r:id="rId4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404040"/>
          </a:solidFill>
        </a:fill>
      </a:tcStyle>
    </a:band2H>
    <a:firstCol>
      <a:tcTxStyle b="on" i="off">
        <a:fontRef idx="major">
          <a:srgbClr val="404040"/>
        </a:fontRef>
        <a:srgbClr val="40404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404040"/>
          </a:solidFill>
        </a:fill>
      </a:tcStyle>
    </a:lastRow>
    <a:firstRow>
      <a:tcTxStyle b="on" i="off">
        <a:fontRef idx="major">
          <a:srgbClr val="404040"/>
        </a:fontRef>
        <a:srgbClr val="40404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p:restoredTop sz="94694"/>
  </p:normalViewPr>
  <p:slideViewPr>
    <p:cSldViewPr snapToGrid="0" snapToObjects="1">
      <p:cViewPr varScale="1">
        <p:scale>
          <a:sx n="78" d="100"/>
          <a:sy n="78" d="100"/>
        </p:scale>
        <p:origin x="17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618d46c30_0_0:notes"/>
          <p:cNvSpPr>
            <a:spLocks noGrp="1" noRot="1" noChangeAspect="1"/>
          </p:cNvSpPr>
          <p:nvPr>
            <p:ph type="sldImg" idx="2"/>
          </p:nvPr>
        </p:nvSpPr>
        <p:spPr>
          <a:xfrm>
            <a:off x="1143000" y="684213"/>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5618d46c30_0_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
              <a:t>Enough about you, time to talk about me.</a:t>
            </a:r>
            <a:endParaRPr/>
          </a:p>
        </p:txBody>
      </p:sp>
      <p:sp>
        <p:nvSpPr>
          <p:cNvPr id="71" name="Google Shape;71;g5618d46c30_0_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 sz="1300"/>
              <a:t>2</a:t>
            </a:fld>
            <a:endParaRPr sz="1300"/>
          </a:p>
        </p:txBody>
      </p:sp>
    </p:spTree>
    <p:extLst>
      <p:ext uri="{BB962C8B-B14F-4D97-AF65-F5344CB8AC3E}">
        <p14:creationId xmlns:p14="http://schemas.microsoft.com/office/powerpoint/2010/main" val="2468261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8414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3770998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54315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333017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604989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5945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243635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410890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618d46c30_0_0:notes"/>
          <p:cNvSpPr>
            <a:spLocks noGrp="1" noRot="1" noChangeAspect="1"/>
          </p:cNvSpPr>
          <p:nvPr>
            <p:ph type="sldImg" idx="2"/>
          </p:nvPr>
        </p:nvSpPr>
        <p:spPr>
          <a:xfrm>
            <a:off x="1143000" y="684213"/>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5618d46c30_0_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
              <a:t>Enough about you, time to talk about me.</a:t>
            </a:r>
            <a:endParaRPr/>
          </a:p>
        </p:txBody>
      </p:sp>
      <p:sp>
        <p:nvSpPr>
          <p:cNvPr id="71" name="Google Shape;71;g5618d46c30_0_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 sz="1300"/>
              <a:t>3</a:t>
            </a:fld>
            <a:endParaRPr sz="1300"/>
          </a:p>
        </p:txBody>
      </p:sp>
    </p:spTree>
    <p:extLst>
      <p:ext uri="{BB962C8B-B14F-4D97-AF65-F5344CB8AC3E}">
        <p14:creationId xmlns:p14="http://schemas.microsoft.com/office/powerpoint/2010/main" val="230752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306895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370174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219983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84280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59159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263969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 end” and “back 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217056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3" name="Shape 52"/>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14" name="Shape 53"/>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15" name="Shape 54"/>
          <p:cNvSpPr txBox="1"/>
          <p:nvPr/>
        </p:nvSpPr>
        <p:spPr>
          <a:xfrm>
            <a:off x="426887" y="4019051"/>
            <a:ext cx="3535516" cy="340090"/>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a:bodyPr>
          <a:lstStyle>
            <a:lvl1pPr>
              <a:lnSpc>
                <a:spcPct val="90000"/>
              </a:lnSpc>
              <a:defRPr sz="1900" b="1">
                <a:solidFill>
                  <a:srgbClr val="FFFFFF"/>
                </a:solidFill>
                <a:latin typeface="Arial"/>
                <a:ea typeface="Arial"/>
                <a:cs typeface="Arial"/>
                <a:sym typeface="Arial"/>
              </a:defRPr>
            </a:lvl1pPr>
          </a:lstStyle>
          <a:p>
            <a:r>
              <a:t>The Coding Bootcamp</a:t>
            </a:r>
          </a:p>
        </p:txBody>
      </p:sp>
      <p:sp>
        <p:nvSpPr>
          <p:cNvPr id="16" name="Title Text"/>
          <p:cNvSpPr txBox="1">
            <a:spLocks noGrp="1"/>
          </p:cNvSpPr>
          <p:nvPr>
            <p:ph type="title"/>
          </p:nvPr>
        </p:nvSpPr>
        <p:spPr>
          <a:xfrm>
            <a:off x="390606" y="2953542"/>
            <a:ext cx="8229601" cy="871860"/>
          </a:xfrm>
          <a:prstGeom prst="rect">
            <a:avLst/>
          </a:prstGeom>
        </p:spPr>
        <p:txBody>
          <a:bodyPr/>
          <a:lstStyle>
            <a:lvl1pPr>
              <a:defRPr sz="4100">
                <a:solidFill>
                  <a:srgbClr val="FFFFFF"/>
                </a:solidFill>
              </a:defRPr>
            </a:lvl1pPr>
          </a:lstStyle>
          <a:p>
            <a:r>
              <a:t>Title Text</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24"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25" name="Shape 67"/>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endParaRPr/>
          </a:p>
        </p:txBody>
      </p:sp>
      <p:sp>
        <p:nvSpPr>
          <p:cNvPr id="26" name="Title Text"/>
          <p:cNvSpPr txBox="1">
            <a:spLocks noGrp="1"/>
          </p:cNvSpPr>
          <p:nvPr>
            <p:ph type="title"/>
          </p:nvPr>
        </p:nvSpPr>
        <p:spPr>
          <a:xfrm>
            <a:off x="390606" y="2953542"/>
            <a:ext cx="8229601" cy="871860"/>
          </a:xfrm>
          <a:prstGeom prst="rect">
            <a:avLst/>
          </a:prstGeom>
        </p:spPr>
        <p:txBody>
          <a:bodyPr/>
          <a:lstStyle>
            <a:lvl1pPr>
              <a:defRPr sz="4100" i="1">
                <a:solidFill>
                  <a:srgbClr val="FFFFFF"/>
                </a:solidFill>
              </a:defRPr>
            </a:lvl1pPr>
          </a:lstStyle>
          <a:p>
            <a:r>
              <a:t>Title Text</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3" name="Shape 80"/>
          <p:cNvSpPr/>
          <p:nvPr/>
        </p:nvSpPr>
        <p:spPr>
          <a:xfrm>
            <a:off x="-2" y="653853"/>
            <a:ext cx="9144005" cy="5"/>
          </a:xfrm>
          <a:prstGeom prst="line">
            <a:avLst/>
          </a:prstGeom>
          <a:ln w="41275">
            <a:solidFill>
              <a:srgbClr val="C83232"/>
            </a:solidFill>
            <a:miter/>
          </a:ln>
        </p:spPr>
        <p:txBody>
          <a:bodyPr lIns="45718" tIns="45718" rIns="45718" bIns="45718"/>
          <a:lstStyle/>
          <a:p>
            <a:endParaRPr/>
          </a:p>
        </p:txBody>
      </p:sp>
      <p:sp>
        <p:nvSpPr>
          <p:cNvPr id="4" name="Title Text"/>
          <p:cNvSpPr txBox="1">
            <a:spLocks noGrp="1"/>
          </p:cNvSpPr>
          <p:nvPr>
            <p:ph type="title"/>
          </p:nvPr>
        </p:nvSpPr>
        <p:spPr>
          <a:xfrm>
            <a:off x="304800" y="0"/>
            <a:ext cx="5470527" cy="6538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5" name="Body Level One…"/>
          <p:cNvSpPr txBox="1">
            <a:spLocks noGrp="1"/>
          </p:cNvSpPr>
          <p:nvPr>
            <p:ph type="body" idx="1"/>
          </p:nvPr>
        </p:nvSpPr>
        <p:spPr>
          <a:xfrm>
            <a:off x="5103812" y="2438400"/>
            <a:ext cx="3581401" cy="441960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9183" y="6247132"/>
            <a:ext cx="224018" cy="218437"/>
          </a:xfrm>
          <a:prstGeom prst="rect">
            <a:avLst/>
          </a:prstGeom>
          <a:ln w="12700">
            <a:miter lim="400000"/>
          </a:ln>
        </p:spPr>
        <p:txBody>
          <a:bodyPr wrap="none" lIns="45718" tIns="45718" rIns="45718" bIns="45718"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7" marR="0" indent="-244928"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hyperlink" Target="https://idj-playlist.herokuapp.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dingbootcamp.hosted.panopto.com/Panopto/Pages/Sessions/List.aspx?folderID=9a9f2c4f-2788-4da7-8c2d-aa2501673085" TargetMode="External"/><Relationship Id="rId2" Type="http://schemas.openxmlformats.org/officeDocument/2006/relationships/hyperlink" Target="https://columbia.bootcampcontent.com/columbia-bootcamp/COLNYC201904FSF2"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214"/>
          <p:cNvSpPr txBox="1">
            <a:spLocks noGrp="1"/>
          </p:cNvSpPr>
          <p:nvPr>
            <p:ph type="title"/>
          </p:nvPr>
        </p:nvSpPr>
        <p:spPr>
          <a:xfrm>
            <a:off x="390606" y="2953542"/>
            <a:ext cx="8229601" cy="871860"/>
          </a:xfrm>
          <a:prstGeom prst="rect">
            <a:avLst/>
          </a:prstGeom>
        </p:spPr>
        <p:txBody>
          <a:bodyPr/>
          <a:lstStyle>
            <a:lvl1pPr>
              <a:defRPr i="1"/>
            </a:lvl1pPr>
          </a:lstStyle>
          <a:p>
            <a:r>
              <a:rPr dirty="0" err="1"/>
              <a:t>Git’n</a:t>
            </a:r>
            <a:r>
              <a:rPr dirty="0"/>
              <a:t> Pro with HTM</a:t>
            </a:r>
            <a:r>
              <a:rPr lang="en-US" dirty="0"/>
              <a:t>L/CSS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6608320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3055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41965292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2338105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4012342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232971189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76280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1867764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284408" y="5460883"/>
            <a:ext cx="8796315" cy="923330"/>
          </a:xfrm>
          <a:prstGeom prst="rect">
            <a:avLst/>
          </a:prstGeom>
        </p:spPr>
        <p:txBody>
          <a:bodyPr wrap="square" numCol="1">
            <a:spAutoFit/>
          </a:bodyPr>
          <a:lstStyle/>
          <a:p>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8" name="Picture 7">
            <a:extLst>
              <a:ext uri="{FF2B5EF4-FFF2-40B4-BE49-F238E27FC236}">
                <a16:creationId xmlns:a16="http://schemas.microsoft.com/office/drawing/2014/main" id="{C266F3F8-89EB-B64C-8715-309177DC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3334873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3"/>
            <a:ext cx="9155741" cy="9840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614317"/>
            <a:ext cx="8665357" cy="646331"/>
          </a:xfrm>
          <a:prstGeom prst="rect">
            <a:avLst/>
          </a:prstGeom>
        </p:spPr>
        <p:txBody>
          <a:bodyPr wrap="square" numCol="1">
            <a:spAutoFit/>
          </a:bodyPr>
          <a:lstStyle/>
          <a:p>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41131055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4800" y="76200"/>
            <a:ext cx="5470500" cy="490500"/>
          </a:xfrm>
          <a:prstGeom prst="rect">
            <a:avLst/>
          </a:prstGeom>
          <a:noFill/>
          <a:ln>
            <a:noFill/>
          </a:ln>
        </p:spPr>
        <p:txBody>
          <a:bodyPr spcFirstLastPara="1" vert="horz" wrap="square" lIns="91425" tIns="45700" rIns="91425" bIns="45700" numCol="1" rtlCol="0" anchor="ctr" anchorCtr="0">
            <a:noAutofit/>
          </a:bodyPr>
          <a:lstStyle/>
          <a:p>
            <a:r>
              <a:rPr lang="en" dirty="0"/>
              <a:t>TA = … ?</a:t>
            </a:r>
            <a:endParaRPr dirty="0"/>
          </a:p>
        </p:txBody>
      </p:sp>
      <p:sp>
        <p:nvSpPr>
          <p:cNvPr id="74" name="Google Shape;74;p18"/>
          <p:cNvSpPr txBox="1"/>
          <p:nvPr/>
        </p:nvSpPr>
        <p:spPr>
          <a:xfrm>
            <a:off x="304800" y="705300"/>
            <a:ext cx="8740800" cy="4247700"/>
          </a:xfrm>
          <a:prstGeom prst="rect">
            <a:avLst/>
          </a:prstGeom>
          <a:noFill/>
          <a:ln>
            <a:noFill/>
          </a:ln>
        </p:spPr>
        <p:txBody>
          <a:bodyPr spcFirstLastPara="1" wrap="square" lIns="91425" tIns="91425" rIns="91425" bIns="91425" anchor="t" anchorCtr="0">
            <a:noAutofit/>
          </a:bodyPr>
          <a:lstStyle/>
          <a:p>
            <a:pPr marL="228600">
              <a:buClr>
                <a:schemeClr val="dk1"/>
              </a:buClr>
              <a:buSzPts val="2800"/>
            </a:pPr>
            <a:r>
              <a:rPr lang="en-US" sz="3000" b="1" u="sng" dirty="0">
                <a:solidFill>
                  <a:schemeClr val="dk1"/>
                </a:solidFill>
              </a:rPr>
              <a:t>George Jones</a:t>
            </a:r>
            <a:endParaRPr sz="3000" b="1" u="sng" dirty="0">
              <a:solidFill>
                <a:schemeClr val="dk1"/>
              </a:solidFill>
            </a:endParaRPr>
          </a:p>
          <a:p>
            <a:pPr>
              <a:buClr>
                <a:schemeClr val="dk1"/>
              </a:buClr>
              <a:buSzPts val="2800"/>
            </a:pPr>
            <a:endParaRPr sz="2000" u="sng" dirty="0">
              <a:solidFill>
                <a:schemeClr val="dk1"/>
              </a:solidFill>
            </a:endParaRPr>
          </a:p>
          <a:p>
            <a:pPr marL="742950" lvl="1" indent="-285750" fontAlgn="base">
              <a:buFont typeface="Arial" panose="020B0604020202020204" pitchFamily="34" charset="0"/>
              <a:buChar char="•"/>
            </a:pPr>
            <a:r>
              <a:rPr lang="en-US" sz="2000" dirty="0"/>
              <a:t>Studied Information Technology at Penn State, currently finishing my Business degree at Lehman College.</a:t>
            </a:r>
            <a:br>
              <a:rPr lang="en-US" sz="2000" dirty="0"/>
            </a:br>
            <a:endParaRPr lang="en-US" sz="2000" dirty="0"/>
          </a:p>
          <a:p>
            <a:pPr marL="742950" lvl="1" indent="-285750" fontAlgn="base">
              <a:buFont typeface="Arial" panose="020B0604020202020204" pitchFamily="34" charset="0"/>
              <a:buChar char="•"/>
            </a:pPr>
            <a:r>
              <a:rPr lang="en-US" sz="2000" dirty="0"/>
              <a:t>Currently working in Healthcare as an Account Manager</a:t>
            </a:r>
            <a:br>
              <a:rPr lang="en-US" sz="2000" dirty="0"/>
            </a:br>
            <a:endParaRPr lang="en-US" sz="2000" dirty="0"/>
          </a:p>
          <a:p>
            <a:pPr marL="742950" lvl="1" indent="-285750" fontAlgn="base">
              <a:buFont typeface="Arial" panose="020B0604020202020204" pitchFamily="34" charset="0"/>
              <a:buChar char="•"/>
            </a:pPr>
            <a:r>
              <a:rPr lang="en-US" sz="2000" dirty="0"/>
              <a:t>License real estate agent</a:t>
            </a:r>
            <a:br>
              <a:rPr lang="en-US" sz="2000" dirty="0"/>
            </a:br>
            <a:endParaRPr lang="en-US" sz="2000" dirty="0"/>
          </a:p>
          <a:p>
            <a:pPr marL="742950" lvl="1" indent="-285750" fontAlgn="base">
              <a:buFont typeface="Arial" panose="020B0604020202020204" pitchFamily="34" charset="0"/>
              <a:buChar char="•"/>
            </a:pPr>
            <a:r>
              <a:rPr lang="en-US" sz="2000" dirty="0"/>
              <a:t>Learned coding briefly in my younger years(Myspace days) and recently graduated a Full-stack development course at a coding </a:t>
            </a:r>
            <a:r>
              <a:rPr lang="en-US" sz="2000" dirty="0" err="1"/>
              <a:t>bootcamp</a:t>
            </a:r>
            <a:r>
              <a:rPr lang="en-US" sz="2000" dirty="0"/>
              <a:t> in 2017.</a:t>
            </a:r>
            <a:br>
              <a:rPr lang="en-US" sz="2000" dirty="0"/>
            </a:br>
            <a:endParaRPr lang="en-US" sz="2000" dirty="0"/>
          </a:p>
          <a:p>
            <a:pPr marL="742950" lvl="1" indent="-285750" fontAlgn="base">
              <a:buFont typeface="Arial" panose="020B0604020202020204" pitchFamily="34" charset="0"/>
              <a:buChar char="•"/>
            </a:pPr>
            <a:r>
              <a:rPr lang="en-US" sz="2000" dirty="0"/>
              <a:t>Worked freelance creating and customizing mock websites for small business owners</a:t>
            </a:r>
            <a:br>
              <a:rPr lang="en-US" sz="2000" dirty="0"/>
            </a:br>
            <a:endParaRPr lang="en-US" sz="2000" dirty="0"/>
          </a:p>
          <a:p>
            <a:pPr marL="742950" lvl="1" indent="-285750" fontAlgn="base">
              <a:buFont typeface="Arial" panose="020B0604020202020204" pitchFamily="34" charset="0"/>
              <a:buChar char="•"/>
            </a:pPr>
            <a:r>
              <a:rPr lang="en-US" sz="2000" dirty="0"/>
              <a:t>In my free time, I practice </a:t>
            </a:r>
            <a:r>
              <a:rPr lang="en-US" sz="2000" dirty="0" err="1"/>
              <a:t>Muay</a:t>
            </a:r>
            <a:r>
              <a:rPr lang="en-US" sz="2000" dirty="0"/>
              <a:t> Thai, music connoisseur and part-time vegan.</a:t>
            </a:r>
          </a:p>
          <a:p>
            <a:pPr marL="1143000" lvl="1" indent="-279400">
              <a:buClr>
                <a:schemeClr val="dk1"/>
              </a:buClr>
              <a:buSzPts val="2800"/>
            </a:pPr>
            <a:endParaRPr sz="2000" dirty="0">
              <a:solidFill>
                <a:schemeClr val="dk1"/>
              </a:solidFill>
              <a:latin typeface="Arial"/>
              <a:ea typeface="Arial"/>
              <a:cs typeface="Arial"/>
              <a:sym typeface="Arial"/>
            </a:endParaRPr>
          </a:p>
          <a:p>
            <a:pPr marL="228600">
              <a:buClr>
                <a:schemeClr val="dk1"/>
              </a:buClr>
              <a:buSzPts val="2800"/>
            </a:pPr>
            <a:endParaRPr sz="20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25540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958896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8100709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20236"/>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9711" y="5310948"/>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5504805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7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222729" y="831753"/>
            <a:ext cx="8686800" cy="5478423"/>
          </a:xfrm>
          <a:prstGeom prst="rect">
            <a:avLst/>
          </a:prstGeom>
          <a:noFill/>
        </p:spPr>
        <p:txBody>
          <a:bodyPr wrap="square" numCol="1" rtlCol="0">
            <a:spAutoFit/>
          </a:bodyPr>
          <a:lstStyle/>
          <a:p>
            <a:r>
              <a:rPr lang="en-US" sz="2200"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has target="_blank" which opens a new tab when clicked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13878990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7473239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030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237"/>
          <p:cNvSpPr txBox="1">
            <a:spLocks noGrp="1"/>
          </p:cNvSpPr>
          <p:nvPr>
            <p:ph type="title"/>
          </p:nvPr>
        </p:nvSpPr>
        <p:spPr>
          <a:xfrm>
            <a:off x="390606" y="2953542"/>
            <a:ext cx="8229601" cy="871860"/>
          </a:xfrm>
          <a:prstGeom prst="rect">
            <a:avLst/>
          </a:prstGeom>
        </p:spPr>
        <p:txBody>
          <a:bodyPr/>
          <a:lstStyle/>
          <a:p>
            <a:r>
              <a:t>What / Why Git?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39"/>
          <p:cNvSpPr txBox="1">
            <a:spLocks noGrp="1"/>
          </p:cNvSpPr>
          <p:nvPr>
            <p:ph type="title"/>
          </p:nvPr>
        </p:nvSpPr>
        <p:spPr>
          <a:xfrm>
            <a:off x="304797" y="-3"/>
            <a:ext cx="5470532" cy="653860"/>
          </a:xfrm>
          <a:prstGeom prst="rect">
            <a:avLst/>
          </a:prstGeom>
        </p:spPr>
        <p:txBody>
          <a:bodyPr/>
          <a:lstStyle/>
          <a:p>
            <a:r>
              <a:t>Collaborative Coding</a:t>
            </a:r>
          </a:p>
        </p:txBody>
      </p:sp>
      <p:sp>
        <p:nvSpPr>
          <p:cNvPr id="83" name="Shape 241"/>
          <p:cNvSpPr txBox="1"/>
          <p:nvPr/>
        </p:nvSpPr>
        <p:spPr>
          <a:xfrm>
            <a:off x="152398" y="4952998"/>
            <a:ext cx="8882745" cy="12396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Apps sometimes comprise hundreds or even thousands of files. </a:t>
            </a:r>
          </a:p>
        </p:txBody>
      </p:sp>
      <p:pic>
        <p:nvPicPr>
          <p:cNvPr id="84" name="versionControl.png" descr="versionControl.png"/>
          <p:cNvPicPr>
            <a:picLocks noChangeAspect="1"/>
          </p:cNvPicPr>
          <p:nvPr/>
        </p:nvPicPr>
        <p:blipFill>
          <a:blip r:embed="rId2">
            <a:extLst/>
          </a:blip>
          <a:stretch>
            <a:fillRect/>
          </a:stretch>
        </p:blipFill>
        <p:spPr>
          <a:xfrm>
            <a:off x="1632672" y="917160"/>
            <a:ext cx="5878656" cy="3793171"/>
          </a:xfrm>
          <a:prstGeom prst="rect">
            <a:avLst/>
          </a:prstGeom>
          <a:ln w="12700">
            <a:miter lim="400000"/>
          </a:ln>
        </p:spPr>
      </p:pic>
      <p:sp>
        <p:nvSpPr>
          <p:cNvPr id="85" name="Arrow"/>
          <p:cNvSpPr/>
          <p:nvPr/>
        </p:nvSpPr>
        <p:spPr>
          <a:xfrm rot="1753539">
            <a:off x="2244201" y="1756884"/>
            <a:ext cx="1035487" cy="406355"/>
          </a:xfrm>
          <a:prstGeom prst="rightArrow">
            <a:avLst>
              <a:gd name="adj1" fmla="val 32000"/>
              <a:gd name="adj2" fmla="val 211534"/>
            </a:avLst>
          </a:prstGeom>
          <a:solidFill>
            <a:srgbClr val="C7674B"/>
          </a:solidFill>
          <a:ln w="25400">
            <a:solidFill>
              <a:srgbClr val="D56143"/>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6" name="Arrow"/>
          <p:cNvSpPr/>
          <p:nvPr/>
        </p:nvSpPr>
        <p:spPr>
          <a:xfrm rot="1692389">
            <a:off x="3379923" y="2359148"/>
            <a:ext cx="1209890" cy="536417"/>
          </a:xfrm>
          <a:prstGeom prst="rightArrow">
            <a:avLst>
              <a:gd name="adj1" fmla="val 32000"/>
              <a:gd name="adj2" fmla="val 151525"/>
            </a:avLst>
          </a:prstGeom>
          <a:solidFill>
            <a:srgbClr val="C7674B"/>
          </a:solidFill>
          <a:ln w="25400">
            <a:solidFill>
              <a:srgbClr val="C7674B"/>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7" name="Arrow"/>
          <p:cNvSpPr/>
          <p:nvPr/>
        </p:nvSpPr>
        <p:spPr>
          <a:xfrm>
            <a:off x="4167699" y="3789402"/>
            <a:ext cx="2005363" cy="432337"/>
          </a:xfrm>
          <a:prstGeom prst="rightArrow">
            <a:avLst>
              <a:gd name="adj1" fmla="val 32000"/>
              <a:gd name="adj2" fmla="val 170378"/>
            </a:avLst>
          </a:prstGeom>
          <a:solidFill>
            <a:srgbClr val="C29F49"/>
          </a:solidFill>
          <a:ln w="25400">
            <a:solidFill>
              <a:srgbClr val="C79F35"/>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8" name="Arrow"/>
          <p:cNvSpPr/>
          <p:nvPr/>
        </p:nvSpPr>
        <p:spPr>
          <a:xfrm rot="10802814">
            <a:off x="2271539" y="2782728"/>
            <a:ext cx="2119434" cy="435808"/>
          </a:xfrm>
          <a:prstGeom prst="rightArrow">
            <a:avLst>
              <a:gd name="adj1" fmla="val 32000"/>
              <a:gd name="adj2" fmla="val 190602"/>
            </a:avLst>
          </a:prstGeom>
          <a:solidFill>
            <a:srgbClr val="528C96"/>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9" name="Arrow"/>
          <p:cNvSpPr/>
          <p:nvPr/>
        </p:nvSpPr>
        <p:spPr>
          <a:xfrm rot="1692389">
            <a:off x="2260530" y="3235044"/>
            <a:ext cx="1326946" cy="451551"/>
          </a:xfrm>
          <a:prstGeom prst="rightArrow">
            <a:avLst>
              <a:gd name="adj1" fmla="val 32000"/>
              <a:gd name="adj2" fmla="val 180552"/>
            </a:avLst>
          </a:prstGeom>
          <a:solidFill>
            <a:srgbClr val="BD9F57"/>
          </a:solidFill>
          <a:ln w="25400">
            <a:solidFill>
              <a:srgbClr val="BD9F57"/>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90" name="Arrow"/>
          <p:cNvSpPr/>
          <p:nvPr/>
        </p:nvSpPr>
        <p:spPr>
          <a:xfrm rot="5438683">
            <a:off x="1754282" y="1954670"/>
            <a:ext cx="753628" cy="444604"/>
          </a:xfrm>
          <a:prstGeom prst="rightArrow">
            <a:avLst>
              <a:gd name="adj1" fmla="val 40000"/>
              <a:gd name="adj2" fmla="val 88792"/>
            </a:avLst>
          </a:prstGeom>
          <a:solidFill>
            <a:srgbClr val="3D8E98"/>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91" name="Arrow"/>
          <p:cNvSpPr/>
          <p:nvPr/>
        </p:nvSpPr>
        <p:spPr>
          <a:xfrm rot="1721417">
            <a:off x="4776613" y="3336299"/>
            <a:ext cx="1442777" cy="381237"/>
          </a:xfrm>
          <a:prstGeom prst="rightArrow">
            <a:avLst>
              <a:gd name="adj1" fmla="val 32000"/>
              <a:gd name="adj2" fmla="val 213203"/>
            </a:avLst>
          </a:prstGeom>
          <a:solidFill>
            <a:srgbClr val="D56143"/>
          </a:solidFill>
          <a:ln w="25400">
            <a:solidFill>
              <a:srgbClr val="E45938"/>
            </a:solidFill>
          </a:ln>
          <a:effectLst>
            <a:outerShdw blurRad="38100" dist="23000" dir="5400000" rotWithShape="0">
              <a:srgbClr val="000000">
                <a:alpha val="35000"/>
              </a:srgbClr>
            </a:outerShdw>
          </a:effectLst>
        </p:spPr>
        <p:txBody>
          <a:bodyPr lIns="45718" tIns="45718" rIns="45718" bIns="45718"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Let’s Think About It…"/>
          <p:cNvSpPr txBox="1">
            <a:spLocks noGrp="1"/>
          </p:cNvSpPr>
          <p:nvPr>
            <p:ph type="title"/>
          </p:nvPr>
        </p:nvSpPr>
        <p:spPr>
          <a:xfrm>
            <a:off x="304800" y="-1"/>
            <a:ext cx="5470527" cy="653856"/>
          </a:xfrm>
          <a:prstGeom prst="rect">
            <a:avLst/>
          </a:prstGeom>
        </p:spPr>
        <p:txBody>
          <a:bodyPr/>
          <a:lstStyle/>
          <a:p>
            <a:r>
              <a:t>Let’s Think About It…</a:t>
            </a:r>
          </a:p>
        </p:txBody>
      </p:sp>
      <p:sp>
        <p:nvSpPr>
          <p:cNvPr id="94" name="What could go wrong?"/>
          <p:cNvSpPr txBox="1"/>
          <p:nvPr/>
        </p:nvSpPr>
        <p:spPr>
          <a:xfrm>
            <a:off x="1402279" y="3027681"/>
            <a:ext cx="6339441" cy="8026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800" b="1"/>
            </a:lvl1pPr>
          </a:lstStyle>
          <a:p>
            <a:r>
              <a:t>What could go wrong?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yoda.png" descr="yoda.png"/>
          <p:cNvPicPr>
            <a:picLocks noChangeAspect="1"/>
          </p:cNvPicPr>
          <p:nvPr/>
        </p:nvPicPr>
        <p:blipFill>
          <a:blip r:embed="rId2">
            <a:extLst/>
          </a:blip>
          <a:stretch>
            <a:fillRect/>
          </a:stretch>
        </p:blipFill>
        <p:spPr>
          <a:xfrm>
            <a:off x="139799" y="2808078"/>
            <a:ext cx="2566350" cy="1520308"/>
          </a:xfrm>
          <a:prstGeom prst="rect">
            <a:avLst/>
          </a:prstGeom>
          <a:ln w="12700">
            <a:miter lim="400000"/>
          </a:ln>
        </p:spPr>
      </p:pic>
      <p:sp>
        <p:nvSpPr>
          <p:cNvPr id="97" name="Shape 298"/>
          <p:cNvSpPr txBox="1">
            <a:spLocks noGrp="1"/>
          </p:cNvSpPr>
          <p:nvPr>
            <p:ph type="title"/>
          </p:nvPr>
        </p:nvSpPr>
        <p:spPr>
          <a:xfrm>
            <a:off x="304797" y="-3"/>
            <a:ext cx="5470532" cy="653860"/>
          </a:xfrm>
          <a:prstGeom prst="rect">
            <a:avLst/>
          </a:prstGeom>
        </p:spPr>
        <p:txBody>
          <a:bodyPr/>
          <a:lstStyle/>
          <a:p>
            <a:r>
              <a:t>The Group Project</a:t>
            </a:r>
          </a:p>
        </p:txBody>
      </p:sp>
      <p:sp>
        <p:nvSpPr>
          <p:cNvPr id="98" name="Shape 301"/>
          <p:cNvSpPr txBox="1"/>
          <p:nvPr/>
        </p:nvSpPr>
        <p:spPr>
          <a:xfrm>
            <a:off x="2272270" y="974393"/>
            <a:ext cx="6558644" cy="152030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a:p>
            <a:pPr>
              <a:defRPr sz="1500" b="1">
                <a:latin typeface="Arial"/>
                <a:ea typeface="Arial"/>
                <a:cs typeface="Arial"/>
                <a:sym typeface="Arial"/>
              </a:defRPr>
            </a:pPr>
            <a:endParaRPr/>
          </a:p>
          <a:p>
            <a:pPr>
              <a:defRPr sz="1500" b="1">
                <a:latin typeface="Arial"/>
                <a:ea typeface="Arial"/>
                <a:cs typeface="Arial"/>
                <a:sym typeface="Arial"/>
              </a:defRPr>
            </a:pPr>
            <a:r>
              <a:t>….and watch your teammates’ work</a:t>
            </a:r>
          </a:p>
        </p:txBody>
      </p:sp>
      <p:grpSp>
        <p:nvGrpSpPr>
          <p:cNvPr id="101" name="Rounded Rectangular Callout 1"/>
          <p:cNvGrpSpPr/>
          <p:nvPr/>
        </p:nvGrpSpPr>
        <p:grpSpPr>
          <a:xfrm>
            <a:off x="1816007" y="3063479"/>
            <a:ext cx="5511988" cy="1691637"/>
            <a:chOff x="0" y="0"/>
            <a:chExt cx="5511987" cy="1691636"/>
          </a:xfrm>
        </p:grpSpPr>
        <p:sp>
          <p:nvSpPr>
            <p:cNvPr id="99" name="Shape"/>
            <p:cNvSpPr/>
            <p:nvPr/>
          </p:nvSpPr>
          <p:spPr>
            <a:xfrm>
              <a:off x="-1" y="28574"/>
              <a:ext cx="5511988" cy="1634491"/>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0" name="Through the Git, things you will see. Other branches. The future… the past……"/>
            <p:cNvSpPr txBox="1"/>
            <p:nvPr/>
          </p:nvSpPr>
          <p:spPr>
            <a:xfrm>
              <a:off x="1642340" y="0"/>
              <a:ext cx="3789857" cy="16916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r>
                <a:t>Through the Git, things you will see. Other branches. The future… the past…</a:t>
              </a:r>
            </a:p>
            <a:p>
              <a:endParaRPr/>
            </a:p>
            <a:p>
              <a:r>
                <a:t>…You will find only what you commit.</a:t>
              </a:r>
            </a:p>
          </p:txBody>
        </p:sp>
      </p:grpSp>
      <p:pic>
        <p:nvPicPr>
          <p:cNvPr id="102" name="han.jpg" descr="han.jpg"/>
          <p:cNvPicPr>
            <a:picLocks noChangeAspect="1"/>
          </p:cNvPicPr>
          <p:nvPr/>
        </p:nvPicPr>
        <p:blipFill>
          <a:blip r:embed="rId3">
            <a:extLst/>
          </a:blip>
          <a:stretch>
            <a:fillRect/>
          </a:stretch>
        </p:blipFill>
        <p:spPr>
          <a:xfrm>
            <a:off x="468055" y="4547796"/>
            <a:ext cx="1492057" cy="1651757"/>
          </a:xfrm>
          <a:prstGeom prst="rect">
            <a:avLst/>
          </a:prstGeom>
          <a:ln w="12700">
            <a:miter lim="400000"/>
          </a:ln>
        </p:spPr>
      </p:pic>
      <p:pic>
        <p:nvPicPr>
          <p:cNvPr id="103" name="leia.jpg" descr="leia.jpg"/>
          <p:cNvPicPr>
            <a:picLocks noChangeAspect="1"/>
          </p:cNvPicPr>
          <p:nvPr/>
        </p:nvPicPr>
        <p:blipFill>
          <a:blip r:embed="rId4">
            <a:extLst/>
          </a:blip>
          <a:stretch>
            <a:fillRect/>
          </a:stretch>
        </p:blipFill>
        <p:spPr>
          <a:xfrm>
            <a:off x="639762" y="885148"/>
            <a:ext cx="1148643" cy="169163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4800" y="76200"/>
            <a:ext cx="5470500" cy="490500"/>
          </a:xfrm>
          <a:prstGeom prst="rect">
            <a:avLst/>
          </a:prstGeom>
          <a:noFill/>
          <a:ln>
            <a:noFill/>
          </a:ln>
        </p:spPr>
        <p:txBody>
          <a:bodyPr spcFirstLastPara="1" vert="horz" wrap="square" lIns="91425" tIns="45700" rIns="91425" bIns="45700" numCol="1" rtlCol="0" anchor="ctr" anchorCtr="0">
            <a:noAutofit/>
          </a:bodyPr>
          <a:lstStyle/>
          <a:p>
            <a:r>
              <a:rPr lang="en" dirty="0"/>
              <a:t>TA = … ?</a:t>
            </a:r>
            <a:endParaRPr dirty="0"/>
          </a:p>
        </p:txBody>
      </p:sp>
      <p:sp>
        <p:nvSpPr>
          <p:cNvPr id="74" name="Google Shape;74;p18"/>
          <p:cNvSpPr txBox="1"/>
          <p:nvPr/>
        </p:nvSpPr>
        <p:spPr>
          <a:xfrm>
            <a:off x="304800" y="705300"/>
            <a:ext cx="8740800" cy="4247700"/>
          </a:xfrm>
          <a:prstGeom prst="rect">
            <a:avLst/>
          </a:prstGeom>
          <a:noFill/>
          <a:ln>
            <a:noFill/>
          </a:ln>
        </p:spPr>
        <p:txBody>
          <a:bodyPr spcFirstLastPara="1" wrap="square" lIns="91425" tIns="91425" rIns="91425" bIns="91425" anchor="t" anchorCtr="0">
            <a:noAutofit/>
          </a:bodyPr>
          <a:lstStyle/>
          <a:p>
            <a:pPr marL="228600">
              <a:buClr>
                <a:schemeClr val="dk1"/>
              </a:buClr>
              <a:buSzPts val="2800"/>
            </a:pPr>
            <a:r>
              <a:rPr lang="en-US" sz="3000" b="1" u="sng" dirty="0">
                <a:solidFill>
                  <a:schemeClr val="dk1"/>
                </a:solidFill>
              </a:rPr>
              <a:t>George Jones</a:t>
            </a:r>
            <a:endParaRPr sz="3000" b="1" u="sng" dirty="0">
              <a:solidFill>
                <a:schemeClr val="dk1"/>
              </a:solidFill>
            </a:endParaRPr>
          </a:p>
          <a:p>
            <a:pPr>
              <a:buClr>
                <a:schemeClr val="dk1"/>
              </a:buClr>
              <a:buSzPts val="2800"/>
            </a:pPr>
            <a:endParaRPr sz="2000" u="sng" dirty="0">
              <a:solidFill>
                <a:schemeClr val="dk1"/>
              </a:solidFill>
            </a:endParaRPr>
          </a:p>
          <a:p>
            <a:pPr marL="228600">
              <a:buClr>
                <a:schemeClr val="dk1"/>
              </a:buClr>
              <a:buSzPts val="2800"/>
            </a:pPr>
            <a:r>
              <a:rPr lang="en-US" sz="2000" dirty="0"/>
              <a:t> </a:t>
            </a:r>
            <a:endParaRPr sz="2000" b="1" dirty="0">
              <a:solidFill>
                <a:schemeClr val="dk1"/>
              </a:solidFill>
              <a:latin typeface="Arial"/>
              <a:ea typeface="Arial"/>
              <a:cs typeface="Arial"/>
              <a:sym typeface="Arial"/>
            </a:endParaRPr>
          </a:p>
        </p:txBody>
      </p:sp>
      <p:pic>
        <p:nvPicPr>
          <p:cNvPr id="2050" name="Picture 2" descr="https://lh3.googleusercontent.com/ZfsoVEiVLgY-B2V2uR7kT6hKoAOA12rKx_iqrLWtmjg4v9-tSl57WtP4oZrXv_Pcv6Kt7qzVV1BMnrIm79yrWtJZWBMAMDg30IZGz2SkIw8b_TuFbTaSpzcH1TxqD7B7XK_tK_RkxI4">
            <a:hlinkClick r:id="rId3"/>
            <a:extLst>
              <a:ext uri="{FF2B5EF4-FFF2-40B4-BE49-F238E27FC236}">
                <a16:creationId xmlns:a16="http://schemas.microsoft.com/office/drawing/2014/main" id="{50837B3F-703A-B349-9133-80495DA0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299" y="4346263"/>
            <a:ext cx="3217334"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QdhhIb5v5QicsaDPsQTEOLFiY8JZXyILQR9fA8EQudM2x_Qf3LJXWOuUwMWnBNxi-joibqVIztixbc0JKw-ROQR3CDW5PaDxAx4kTXsnGjBRTSnNkrLD1pAR6DMz7EYFzZdurqXQJvA">
            <a:extLst>
              <a:ext uri="{FF2B5EF4-FFF2-40B4-BE49-F238E27FC236}">
                <a16:creationId xmlns:a16="http://schemas.microsoft.com/office/drawing/2014/main" id="{AF14D001-7753-0845-B5F4-25F15A00E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1936750"/>
            <a:ext cx="2863850" cy="1492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0F9F59-3597-CC47-9DBB-3FCFFCDAD5E4}"/>
              </a:ext>
            </a:extLst>
          </p:cNvPr>
          <p:cNvSpPr/>
          <p:nvPr/>
        </p:nvSpPr>
        <p:spPr>
          <a:xfrm>
            <a:off x="540405" y="3782006"/>
            <a:ext cx="4572000" cy="1128514"/>
          </a:xfrm>
          <a:prstGeom prst="rect">
            <a:avLst/>
          </a:prstGeom>
        </p:spPr>
        <p:txBody>
          <a:bodyPr>
            <a:spAutoFit/>
          </a:bodyPr>
          <a:lstStyle/>
          <a:p>
            <a:pPr>
              <a:spcAft>
                <a:spcPts val="1600"/>
              </a:spcAft>
            </a:pPr>
            <a:r>
              <a:rPr lang="en-US" b="1" u="sng" dirty="0">
                <a:solidFill>
                  <a:srgbClr val="3D4594"/>
                </a:solidFill>
                <a:latin typeface="Calibri" panose="020F0502020204030204" pitchFamily="34" charset="0"/>
                <a:hlinkClick r:id="rId3"/>
              </a:rPr>
              <a:t>iDJ Web App</a:t>
            </a:r>
            <a:endParaRPr lang="en-US" dirty="0"/>
          </a:p>
          <a:p>
            <a:br>
              <a:rPr lang="en-US" dirty="0"/>
            </a:br>
            <a:endParaRPr lang="en-US" dirty="0"/>
          </a:p>
        </p:txBody>
      </p:sp>
      <p:pic>
        <p:nvPicPr>
          <p:cNvPr id="3" name="Picture 2">
            <a:extLst>
              <a:ext uri="{FF2B5EF4-FFF2-40B4-BE49-F238E27FC236}">
                <a16:creationId xmlns:a16="http://schemas.microsoft.com/office/drawing/2014/main" id="{7844831E-F73B-DB45-AC33-989629AD847C}"/>
              </a:ext>
            </a:extLst>
          </p:cNvPr>
          <p:cNvPicPr>
            <a:picLocks noChangeAspect="1"/>
          </p:cNvPicPr>
          <p:nvPr/>
        </p:nvPicPr>
        <p:blipFill>
          <a:blip r:embed="rId6"/>
          <a:stretch>
            <a:fillRect/>
          </a:stretch>
        </p:blipFill>
        <p:spPr>
          <a:xfrm>
            <a:off x="5621842" y="1572206"/>
            <a:ext cx="3001093" cy="4419600"/>
          </a:xfrm>
          <a:prstGeom prst="rect">
            <a:avLst/>
          </a:prstGeom>
        </p:spPr>
      </p:pic>
    </p:spTree>
    <p:extLst>
      <p:ext uri="{BB962C8B-B14F-4D97-AF65-F5344CB8AC3E}">
        <p14:creationId xmlns:p14="http://schemas.microsoft.com/office/powerpoint/2010/main" val="6465804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311"/>
          <p:cNvSpPr txBox="1">
            <a:spLocks noGrp="1"/>
          </p:cNvSpPr>
          <p:nvPr>
            <p:ph type="title"/>
          </p:nvPr>
        </p:nvSpPr>
        <p:spPr>
          <a:xfrm>
            <a:off x="304797" y="-3"/>
            <a:ext cx="5470532" cy="653860"/>
          </a:xfrm>
          <a:prstGeom prst="rect">
            <a:avLst/>
          </a:prstGeom>
        </p:spPr>
        <p:txBody>
          <a:bodyPr/>
          <a:lstStyle/>
          <a:p>
            <a:r>
              <a:t>Version Control</a:t>
            </a:r>
          </a:p>
        </p:txBody>
      </p:sp>
      <p:sp>
        <p:nvSpPr>
          <p:cNvPr id="106" name="Shape 312"/>
          <p:cNvSpPr txBox="1"/>
          <p:nvPr/>
        </p:nvSpPr>
        <p:spPr>
          <a:xfrm>
            <a:off x="443344" y="914397"/>
            <a:ext cx="8229601" cy="384066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sz="2400" b="0" u="none"/>
              <a:t>Provides an organized system for managing code when multiple developers work on a project</a:t>
            </a:r>
            <a:endParaRPr sz="2400"/>
          </a:p>
          <a:p>
            <a:pPr indent="228600" defTabSz="685800">
              <a:defRPr sz="2400">
                <a:latin typeface="Arial"/>
                <a:ea typeface="Arial"/>
                <a:cs typeface="Arial"/>
                <a:sym typeface="Arial"/>
              </a:defRPr>
            </a:pPr>
            <a:r>
              <a:t>at the same time.</a:t>
            </a:r>
            <a:endParaRPr b="1" u="sng"/>
          </a:p>
          <a:p>
            <a:pPr indent="228600" defTabSz="685800">
              <a:defRPr sz="2800" b="1" u="sng">
                <a:latin typeface="Arial"/>
                <a:ea typeface="Arial"/>
                <a:cs typeface="Arial"/>
                <a:sym typeface="Arial"/>
              </a:defRPr>
            </a:pPr>
            <a:r>
              <a:t>The Benefits of Git:</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4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314"/>
          <p:cNvSpPr txBox="1">
            <a:spLocks noGrp="1"/>
          </p:cNvSpPr>
          <p:nvPr>
            <p:ph type="title"/>
          </p:nvPr>
        </p:nvSpPr>
        <p:spPr>
          <a:xfrm>
            <a:off x="304797" y="-3"/>
            <a:ext cx="5470532" cy="653860"/>
          </a:xfrm>
          <a:prstGeom prst="rect">
            <a:avLst/>
          </a:prstGeom>
        </p:spPr>
        <p:txBody>
          <a:bodyPr/>
          <a:lstStyle/>
          <a:p>
            <a:r>
              <a:t>The Group Project</a:t>
            </a:r>
          </a:p>
        </p:txBody>
      </p:sp>
      <p:sp>
        <p:nvSpPr>
          <p:cNvPr id="109" name="Shape 316"/>
          <p:cNvSpPr txBox="1"/>
          <p:nvPr/>
        </p:nvSpPr>
        <p:spPr>
          <a:xfrm>
            <a:off x="3492744" y="5930270"/>
            <a:ext cx="2437910" cy="3506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Leia - </a:t>
            </a:r>
            <a:r>
              <a:rPr i="1"/>
              <a:t>Translate</a:t>
            </a:r>
            <a:r>
              <a:t> branch</a:t>
            </a:r>
          </a:p>
        </p:txBody>
      </p:sp>
      <p:sp>
        <p:nvSpPr>
          <p:cNvPr id="110" name="Shape 317"/>
          <p:cNvSpPr txBox="1"/>
          <p:nvPr/>
        </p:nvSpPr>
        <p:spPr>
          <a:xfrm>
            <a:off x="881342" y="5930270"/>
            <a:ext cx="2028473" cy="338374"/>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700">
                <a:latin typeface="Arial"/>
                <a:ea typeface="Arial"/>
                <a:cs typeface="Arial"/>
                <a:sym typeface="Arial"/>
              </a:defRPr>
            </a:pPr>
            <a:r>
              <a:t>Yoda - </a:t>
            </a:r>
            <a:r>
              <a:rPr i="1"/>
              <a:t>Maps</a:t>
            </a:r>
            <a:r>
              <a:t> branch</a:t>
            </a:r>
          </a:p>
        </p:txBody>
      </p:sp>
      <p:sp>
        <p:nvSpPr>
          <p:cNvPr id="111"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12" name="Shape 320"/>
          <p:cNvSpPr/>
          <p:nvPr/>
        </p:nvSpPr>
        <p:spPr>
          <a:xfrm flipH="1">
            <a:off x="2537403" y="3073867"/>
            <a:ext cx="1670182" cy="95671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3" name="Shape 321"/>
          <p:cNvSpPr/>
          <p:nvPr/>
        </p:nvSpPr>
        <p:spPr>
          <a:xfrm>
            <a:off x="4570031" y="3062845"/>
            <a:ext cx="5" cy="91922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4" name="Shape 322"/>
          <p:cNvSpPr txBox="1"/>
          <p:nvPr/>
        </p:nvSpPr>
        <p:spPr>
          <a:xfrm>
            <a:off x="3873424" y="2621495"/>
            <a:ext cx="1666162"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Feature branch</a:t>
            </a:r>
          </a:p>
        </p:txBody>
      </p:sp>
      <p:sp>
        <p:nvSpPr>
          <p:cNvPr id="115" name="Shape 323"/>
          <p:cNvSpPr txBox="1"/>
          <p:nvPr/>
        </p:nvSpPr>
        <p:spPr>
          <a:xfrm>
            <a:off x="3935040" y="694554"/>
            <a:ext cx="1553313"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Master Branch</a:t>
            </a:r>
          </a:p>
        </p:txBody>
      </p:sp>
      <p:sp>
        <p:nvSpPr>
          <p:cNvPr id="116" name="Shape 325"/>
          <p:cNvSpPr txBox="1"/>
          <p:nvPr/>
        </p:nvSpPr>
        <p:spPr>
          <a:xfrm>
            <a:off x="6513585" y="5917986"/>
            <a:ext cx="2111642" cy="3506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Han - </a:t>
            </a:r>
            <a:r>
              <a:rPr i="1"/>
              <a:t>Styles </a:t>
            </a:r>
            <a:r>
              <a:t>branch</a:t>
            </a:r>
          </a:p>
        </p:txBody>
      </p:sp>
      <p:sp>
        <p:nvSpPr>
          <p:cNvPr id="117" name="Shape 326"/>
          <p:cNvSpPr/>
          <p:nvPr/>
        </p:nvSpPr>
        <p:spPr>
          <a:xfrm>
            <a:off x="5295898" y="3132376"/>
            <a:ext cx="1285992" cy="9090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8" name="Shape 327"/>
          <p:cNvSpPr txBox="1"/>
          <p:nvPr/>
        </p:nvSpPr>
        <p:spPr>
          <a:xfrm>
            <a:off x="6144381" y="1718679"/>
            <a:ext cx="2634698"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i="1"/>
            </a:lvl1pPr>
          </a:lstStyle>
          <a:p>
            <a:r>
              <a:t>‘Branch’ = personal copy</a:t>
            </a:r>
          </a:p>
        </p:txBody>
      </p:sp>
      <p:sp>
        <p:nvSpPr>
          <p:cNvPr id="119" name="Let’s say Yoda, Leia, and Han are all working on different branches for Google."/>
          <p:cNvSpPr txBox="1"/>
          <p:nvPr/>
        </p:nvSpPr>
        <p:spPr>
          <a:xfrm>
            <a:off x="359740" y="1092570"/>
            <a:ext cx="3071680" cy="16103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nSpc>
                <a:spcPct val="120000"/>
              </a:lnSpc>
              <a:defRPr sz="2200"/>
            </a:lvl1pPr>
          </a:lstStyle>
          <a:p>
            <a:r>
              <a:t>Let’s say Yoda, Leia, and Han are all working on different branches for Google.</a:t>
            </a:r>
          </a:p>
        </p:txBody>
      </p:sp>
      <p:pic>
        <p:nvPicPr>
          <p:cNvPr id="120" name="mapsicon.png" descr="mapsicon.png"/>
          <p:cNvPicPr>
            <a:picLocks noChangeAspect="1"/>
          </p:cNvPicPr>
          <p:nvPr/>
        </p:nvPicPr>
        <p:blipFill>
          <a:blip r:embed="rId2">
            <a:extLst/>
          </a:blip>
          <a:stretch>
            <a:fillRect/>
          </a:stretch>
        </p:blipFill>
        <p:spPr>
          <a:xfrm>
            <a:off x="1062499" y="4147341"/>
            <a:ext cx="1666164" cy="1666165"/>
          </a:xfrm>
          <a:prstGeom prst="rect">
            <a:avLst/>
          </a:prstGeom>
          <a:ln w="12700">
            <a:miter lim="400000"/>
          </a:ln>
        </p:spPr>
      </p:pic>
      <p:pic>
        <p:nvPicPr>
          <p:cNvPr id="121" name="material.png" descr="material.png"/>
          <p:cNvPicPr>
            <a:picLocks noChangeAspect="1"/>
          </p:cNvPicPr>
          <p:nvPr/>
        </p:nvPicPr>
        <p:blipFill>
          <a:blip r:embed="rId3">
            <a:extLst/>
          </a:blip>
          <a:stretch>
            <a:fillRect/>
          </a:stretch>
        </p:blipFill>
        <p:spPr>
          <a:xfrm>
            <a:off x="6628648" y="4147341"/>
            <a:ext cx="1666165" cy="1666165"/>
          </a:xfrm>
          <a:prstGeom prst="rect">
            <a:avLst/>
          </a:prstGeom>
          <a:ln w="12700">
            <a:miter lim="400000"/>
          </a:ln>
        </p:spPr>
      </p:pic>
      <p:pic>
        <p:nvPicPr>
          <p:cNvPr id="122" name="Google_Translate_logo.svg.png" descr="Google_Translate_logo.svg.png"/>
          <p:cNvPicPr>
            <a:picLocks noChangeAspect="1"/>
          </p:cNvPicPr>
          <p:nvPr/>
        </p:nvPicPr>
        <p:blipFill>
          <a:blip r:embed="rId4">
            <a:extLst/>
          </a:blip>
          <a:stretch>
            <a:fillRect/>
          </a:stretch>
        </p:blipFill>
        <p:spPr>
          <a:xfrm>
            <a:off x="3746748" y="4147341"/>
            <a:ext cx="1666165" cy="16661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125" name="If Leia, Yoda, and Han are all working on different parts, they can work separately without affecting each other’s code.…"/>
          <p:cNvSpPr txBox="1"/>
          <p:nvPr/>
        </p:nvSpPr>
        <p:spPr>
          <a:xfrm>
            <a:off x="1242184" y="1002030"/>
            <a:ext cx="6659632" cy="33045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00526" indent="-200526">
              <a:buSzPct val="100000"/>
              <a:buChar char="•"/>
              <a:defRPr sz="2000"/>
            </a:pPr>
            <a:r>
              <a:t>If Leia, Yoda, and Han are all working on different branches, they can work separately without affecting each other’s code.</a:t>
            </a:r>
          </a:p>
          <a:p>
            <a:pPr>
              <a:defRPr sz="2000"/>
            </a:pPr>
            <a:endParaRPr/>
          </a:p>
          <a:p>
            <a:pPr marL="200526" indent="-200526">
              <a:buSzPct val="100000"/>
              <a:buChar char="•"/>
              <a:defRPr sz="2000"/>
            </a:pPr>
            <a:r>
              <a:t>If Yoda added a Maps feature and Leia wants to use this new feature in his code, all Leia has to do is merge in the new version of Yoda’s branch into her own branch and keep coding!</a:t>
            </a:r>
            <a:br/>
            <a:r>
              <a:t>(This is </a:t>
            </a:r>
            <a:r>
              <a:rPr i="1"/>
              <a:t>much</a:t>
            </a:r>
            <a:r>
              <a:t> better than the alternative of copy and pasting files)</a:t>
            </a:r>
          </a:p>
        </p:txBody>
      </p:sp>
      <p:pic>
        <p:nvPicPr>
          <p:cNvPr id="126" name="yoda.png" descr="yoda.png"/>
          <p:cNvPicPr>
            <a:picLocks noChangeAspect="1"/>
          </p:cNvPicPr>
          <p:nvPr/>
        </p:nvPicPr>
        <p:blipFill>
          <a:blip r:embed="rId2">
            <a:extLst/>
          </a:blip>
          <a:stretch>
            <a:fillRect/>
          </a:stretch>
        </p:blipFill>
        <p:spPr>
          <a:xfrm>
            <a:off x="1756886" y="4552434"/>
            <a:ext cx="2566352" cy="1520310"/>
          </a:xfrm>
          <a:prstGeom prst="rect">
            <a:avLst/>
          </a:prstGeom>
          <a:ln w="12700">
            <a:miter lim="400000"/>
          </a:ln>
        </p:spPr>
      </p:pic>
      <p:grpSp>
        <p:nvGrpSpPr>
          <p:cNvPr id="129" name="Rounded Rectangular Callout 1"/>
          <p:cNvGrpSpPr/>
          <p:nvPr/>
        </p:nvGrpSpPr>
        <p:grpSpPr>
          <a:xfrm>
            <a:off x="3682907" y="4743329"/>
            <a:ext cx="3839429" cy="1138523"/>
            <a:chOff x="0" y="0"/>
            <a:chExt cx="3839428" cy="1138521"/>
          </a:xfrm>
        </p:grpSpPr>
        <p:sp>
          <p:nvSpPr>
            <p:cNvPr id="127" name="Shape"/>
            <p:cNvSpPr/>
            <p:nvPr/>
          </p:nvSpPr>
          <p:spPr>
            <a:xfrm>
              <a:off x="-1" y="0"/>
              <a:ext cx="3839429" cy="1138523"/>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28" name="Always pass on what you have learned."/>
            <p:cNvSpPr txBox="1"/>
            <p:nvPr/>
          </p:nvSpPr>
          <p:spPr>
            <a:xfrm>
              <a:off x="1143988" y="256841"/>
              <a:ext cx="2649997" cy="624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b="1"/>
              </a:lvl1pPr>
            </a:lstStyle>
            <a:p>
              <a:r>
                <a:t>Always pass on what you have learned.</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asted-image.png" descr="pasted-image.png"/>
          <p:cNvPicPr>
            <a:picLocks noChangeAspect="1"/>
          </p:cNvPicPr>
          <p:nvPr/>
        </p:nvPicPr>
        <p:blipFill>
          <a:blip r:embed="rId2">
            <a:extLst/>
          </a:blip>
          <a:stretch>
            <a:fillRect/>
          </a:stretch>
        </p:blipFill>
        <p:spPr>
          <a:xfrm>
            <a:off x="470456" y="3847455"/>
            <a:ext cx="3360820" cy="2035983"/>
          </a:xfrm>
          <a:prstGeom prst="rect">
            <a:avLst/>
          </a:prstGeom>
          <a:ln w="12700">
            <a:miter lim="400000"/>
          </a:ln>
        </p:spPr>
      </p:pic>
      <p:sp>
        <p:nvSpPr>
          <p:cNvPr id="132"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133" name="If they collaborate and Han made changes that breaks everyone’s code, Git makes it easy to revert or “rollback” the bad code."/>
          <p:cNvSpPr txBox="1"/>
          <p:nvPr/>
        </p:nvSpPr>
        <p:spPr>
          <a:xfrm>
            <a:off x="80893" y="1115310"/>
            <a:ext cx="8982213" cy="15519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00526" indent="-200526">
              <a:buSzPct val="100000"/>
              <a:buChar char="•"/>
              <a:defRPr sz="2000"/>
            </a:pPr>
            <a:r>
              <a:t>Let’s say Han was working on a site-wide change in styling, but one of his changes had unintended consequences on a page Leia was working on.</a:t>
            </a:r>
          </a:p>
          <a:p>
            <a:pPr>
              <a:defRPr sz="2000"/>
            </a:pPr>
            <a:endParaRPr/>
          </a:p>
          <a:p>
            <a:pPr marL="200526" indent="-200526">
              <a:buSzPct val="100000"/>
              <a:buChar char="•"/>
              <a:defRPr sz="2000"/>
            </a:pPr>
            <a:r>
              <a:t>Instead of having to debug the problem while users stare at a broken page, Git makes it easy to instantly revert or “rollback” the mistake.</a:t>
            </a:r>
          </a:p>
        </p:txBody>
      </p:sp>
      <p:sp>
        <p:nvSpPr>
          <p:cNvPr id="134" name="Arrow 3"/>
          <p:cNvSpPr/>
          <p:nvPr/>
        </p:nvSpPr>
        <p:spPr>
          <a:xfrm>
            <a:off x="4129247" y="4030245"/>
            <a:ext cx="1343846" cy="1186357"/>
          </a:xfrm>
          <a:custGeom>
            <a:avLst/>
            <a:gdLst/>
            <a:ahLst/>
            <a:cxnLst>
              <a:cxn ang="0">
                <a:pos x="wd2" y="hd2"/>
              </a:cxn>
              <a:cxn ang="5400000">
                <a:pos x="wd2" y="hd2"/>
              </a:cxn>
              <a:cxn ang="10800000">
                <a:pos x="wd2" y="hd2"/>
              </a:cxn>
              <a:cxn ang="16200000">
                <a:pos x="wd2" y="hd2"/>
              </a:cxn>
            </a:cxnLst>
            <a:rect l="0" t="0" r="r" b="b"/>
            <a:pathLst>
              <a:path w="21600" h="21600"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5" name="New Broken Version"/>
          <p:cNvSpPr txBox="1"/>
          <p:nvPr/>
        </p:nvSpPr>
        <p:spPr>
          <a:xfrm>
            <a:off x="1007101" y="3234636"/>
            <a:ext cx="2249160"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New Broken Version</a:t>
            </a:r>
          </a:p>
        </p:txBody>
      </p:sp>
      <p:sp>
        <p:nvSpPr>
          <p:cNvPr id="136" name="Old Working Version"/>
          <p:cNvSpPr txBox="1"/>
          <p:nvPr/>
        </p:nvSpPr>
        <p:spPr>
          <a:xfrm>
            <a:off x="6302285" y="3234636"/>
            <a:ext cx="2260322"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Old Working Version</a:t>
            </a:r>
          </a:p>
        </p:txBody>
      </p:sp>
      <p:sp>
        <p:nvSpPr>
          <p:cNvPr id="137" name="Revert"/>
          <p:cNvSpPr txBox="1"/>
          <p:nvPr/>
        </p:nvSpPr>
        <p:spPr>
          <a:xfrm>
            <a:off x="4416816" y="5355209"/>
            <a:ext cx="815386"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Revert</a:t>
            </a:r>
          </a:p>
        </p:txBody>
      </p:sp>
      <p:sp>
        <p:nvSpPr>
          <p:cNvPr id="138" name="Line"/>
          <p:cNvSpPr/>
          <p:nvPr/>
        </p:nvSpPr>
        <p:spPr>
          <a:xfrm flipV="1">
            <a:off x="396504" y="4026526"/>
            <a:ext cx="3508726" cy="1813801"/>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sp>
        <p:nvSpPr>
          <p:cNvPr id="139" name="Line"/>
          <p:cNvSpPr/>
          <p:nvPr/>
        </p:nvSpPr>
        <p:spPr>
          <a:xfrm>
            <a:off x="383919" y="4030047"/>
            <a:ext cx="3495528" cy="1806758"/>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pic>
        <p:nvPicPr>
          <p:cNvPr id="140" name="Screen Shot 2019-03-06 at 12.45.17 PM.png" descr="Screen Shot 2019-03-06 at 12.45.17 PM.png"/>
          <p:cNvPicPr>
            <a:picLocks noChangeAspect="1"/>
          </p:cNvPicPr>
          <p:nvPr/>
        </p:nvPicPr>
        <p:blipFill>
          <a:blip r:embed="rId3">
            <a:extLst/>
          </a:blip>
          <a:stretch>
            <a:fillRect/>
          </a:stretch>
        </p:blipFill>
        <p:spPr>
          <a:xfrm>
            <a:off x="5935105" y="3879319"/>
            <a:ext cx="2994683" cy="197225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451"/>
          <p:cNvSpPr txBox="1">
            <a:spLocks noGrp="1"/>
          </p:cNvSpPr>
          <p:nvPr>
            <p:ph type="title"/>
          </p:nvPr>
        </p:nvSpPr>
        <p:spPr>
          <a:xfrm>
            <a:off x="304797" y="-3"/>
            <a:ext cx="5470532" cy="653860"/>
          </a:xfrm>
          <a:prstGeom prst="rect">
            <a:avLst/>
          </a:prstGeom>
        </p:spPr>
        <p:txBody>
          <a:bodyPr/>
          <a:lstStyle/>
          <a:p>
            <a:r>
              <a:t>The Group Project</a:t>
            </a:r>
          </a:p>
        </p:txBody>
      </p:sp>
      <p:sp>
        <p:nvSpPr>
          <p:cNvPr id="143" name="Shape 454"/>
          <p:cNvSpPr txBox="1"/>
          <p:nvPr/>
        </p:nvSpPr>
        <p:spPr>
          <a:xfrm>
            <a:off x="1357009" y="2757388"/>
            <a:ext cx="6558644" cy="108227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468"/>
          <p:cNvSpPr txBox="1">
            <a:spLocks noGrp="1"/>
          </p:cNvSpPr>
          <p:nvPr>
            <p:ph type="title"/>
          </p:nvPr>
        </p:nvSpPr>
        <p:spPr>
          <a:xfrm>
            <a:off x="304797" y="-3"/>
            <a:ext cx="5470532" cy="653860"/>
          </a:xfrm>
          <a:prstGeom prst="rect">
            <a:avLst/>
          </a:prstGeom>
        </p:spPr>
        <p:txBody>
          <a:bodyPr/>
          <a:lstStyle/>
          <a:p>
            <a:r>
              <a:t>Quick Activity!</a:t>
            </a:r>
          </a:p>
        </p:txBody>
      </p:sp>
      <p:sp>
        <p:nvSpPr>
          <p:cNvPr id="146" name="Shape 469"/>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7" name="Shape 470"/>
          <p:cNvSpPr txBox="1"/>
          <p:nvPr/>
        </p:nvSpPr>
        <p:spPr>
          <a:xfrm>
            <a:off x="304800" y="914397"/>
            <a:ext cx="8686800" cy="21278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b="1" u="sng">
                <a:latin typeface="Arial"/>
                <a:ea typeface="Arial"/>
                <a:cs typeface="Arial"/>
                <a:sym typeface="Arial"/>
              </a:defRPr>
            </a:pPr>
            <a:r>
              <a:t>Turn to your neighbor, and have one of you explain to the other:</a:t>
            </a:r>
          </a:p>
          <a:p>
            <a:pPr>
              <a:defRPr sz="2000" b="1" u="sng">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The concept of version control.</a:t>
            </a:r>
          </a:p>
          <a:p>
            <a:pPr>
              <a:defRPr sz="2000" b="1">
                <a:latin typeface="Arial"/>
                <a:ea typeface="Arial"/>
                <a:cs typeface="Arial"/>
                <a:sym typeface="Arial"/>
              </a:defRPr>
            </a:pPr>
            <a:endParaRPr/>
          </a:p>
          <a:p>
            <a:pPr>
              <a:defRPr sz="2000" b="1" u="sng">
                <a:latin typeface="Arial"/>
                <a:ea typeface="Arial"/>
                <a:cs typeface="Arial"/>
                <a:sym typeface="Arial"/>
              </a:defRPr>
            </a:pPr>
            <a:r>
              <a:t>Then the other should explain:</a:t>
            </a:r>
          </a:p>
          <a:p>
            <a:pPr>
              <a:defRPr sz="2000" b="1">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Two of the key advantages to using a version control system. </a:t>
            </a:r>
          </a:p>
        </p:txBody>
      </p:sp>
      <p:sp>
        <p:nvSpPr>
          <p:cNvPr id="148" name="Shape 471"/>
          <p:cNvSpPr txBox="1"/>
          <p:nvPr/>
        </p:nvSpPr>
        <p:spPr>
          <a:xfrm>
            <a:off x="3657600" y="124821"/>
            <a:ext cx="5334000" cy="3506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473"/>
          <p:cNvSpPr txBox="1">
            <a:spLocks noGrp="1"/>
          </p:cNvSpPr>
          <p:nvPr>
            <p:ph type="title"/>
          </p:nvPr>
        </p:nvSpPr>
        <p:spPr>
          <a:xfrm>
            <a:off x="304797" y="-3"/>
            <a:ext cx="5470532" cy="653860"/>
          </a:xfrm>
          <a:prstGeom prst="rect">
            <a:avLst/>
          </a:prstGeom>
        </p:spPr>
        <p:txBody>
          <a:bodyPr/>
          <a:lstStyle/>
          <a:p>
            <a:r>
              <a:t>So… What’s this GitHub?</a:t>
            </a:r>
          </a:p>
        </p:txBody>
      </p:sp>
      <p:sp>
        <p:nvSpPr>
          <p:cNvPr id="151"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152" name="Shape 475"/>
          <p:cNvSpPr txBox="1"/>
          <p:nvPr/>
        </p:nvSpPr>
        <p:spPr>
          <a:xfrm>
            <a:off x="266698" y="1297053"/>
            <a:ext cx="8610604" cy="25706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153" name="image4.jpeg" descr="image4.jpeg"/>
          <p:cNvPicPr>
            <a:picLocks noChangeAspect="1"/>
          </p:cNvPicPr>
          <p:nvPr/>
        </p:nvPicPr>
        <p:blipFill>
          <a:blip r:embed="rId2">
            <a:extLst/>
          </a:blip>
          <a:srcRect t="15119" b="16088"/>
          <a:stretch>
            <a:fillRect/>
          </a:stretch>
        </p:blipFill>
        <p:spPr>
          <a:xfrm>
            <a:off x="2209800" y="4174175"/>
            <a:ext cx="5301771" cy="21336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 What’s this GitHub?"/>
          <p:cNvSpPr txBox="1">
            <a:spLocks noGrp="1"/>
          </p:cNvSpPr>
          <p:nvPr>
            <p:ph type="title"/>
          </p:nvPr>
        </p:nvSpPr>
        <p:spPr>
          <a:xfrm>
            <a:off x="304800" y="-2"/>
            <a:ext cx="5470527" cy="653858"/>
          </a:xfrm>
          <a:prstGeom prst="rect">
            <a:avLst/>
          </a:prstGeom>
        </p:spPr>
        <p:txBody>
          <a:bodyPr/>
          <a:lstStyle/>
          <a:p>
            <a:r>
              <a:t>So… What’s this GitHub?</a:t>
            </a:r>
          </a:p>
        </p:txBody>
      </p:sp>
      <p:sp>
        <p:nvSpPr>
          <p:cNvPr id="156"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157" name="Shape 475"/>
          <p:cNvSpPr txBox="1"/>
          <p:nvPr/>
        </p:nvSpPr>
        <p:spPr>
          <a:xfrm>
            <a:off x="266698" y="1494601"/>
            <a:ext cx="8610604" cy="18594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also serves as a social network for developers and their code.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freely</a:t>
            </a:r>
            <a:r>
              <a:t> contribute to open source projects and discuss issues/features.</a:t>
            </a:r>
          </a:p>
        </p:txBody>
      </p:sp>
      <p:pic>
        <p:nvPicPr>
          <p:cNvPr id="158" name="image4.jpeg" descr="image4.jpeg"/>
          <p:cNvPicPr>
            <a:picLocks noChangeAspect="1"/>
          </p:cNvPicPr>
          <p:nvPr/>
        </p:nvPicPr>
        <p:blipFill>
          <a:blip r:embed="rId2">
            <a:extLst/>
          </a:blip>
          <a:srcRect t="15119" b="16088"/>
          <a:stretch>
            <a:fillRect/>
          </a:stretch>
        </p:blipFill>
        <p:spPr>
          <a:xfrm>
            <a:off x="2209800" y="4174173"/>
            <a:ext cx="5301771" cy="213360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o… What’s this GitHub?"/>
          <p:cNvSpPr txBox="1">
            <a:spLocks noGrp="1"/>
          </p:cNvSpPr>
          <p:nvPr>
            <p:ph type="title"/>
          </p:nvPr>
        </p:nvSpPr>
        <p:spPr>
          <a:xfrm>
            <a:off x="304800" y="-1"/>
            <a:ext cx="5470527" cy="653856"/>
          </a:xfrm>
          <a:prstGeom prst="rect">
            <a:avLst/>
          </a:prstGeom>
        </p:spPr>
        <p:txBody>
          <a:bodyPr/>
          <a:lstStyle/>
          <a:p>
            <a:r>
              <a:t>So… What’s this GitHub?</a:t>
            </a:r>
          </a:p>
        </p:txBody>
      </p:sp>
      <p:sp>
        <p:nvSpPr>
          <p:cNvPr id="161" name="GitHub is a great way to showcase your work."/>
          <p:cNvSpPr txBox="1"/>
          <p:nvPr/>
        </p:nvSpPr>
        <p:spPr>
          <a:xfrm>
            <a:off x="268780" y="905558"/>
            <a:ext cx="5542565" cy="3752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marL="285750" indent="-285750">
              <a:buSzPct val="100000"/>
              <a:buFont typeface="Arial"/>
              <a:buChar char="•"/>
              <a:defRPr sz="2000">
                <a:latin typeface="Arial"/>
                <a:ea typeface="Arial"/>
                <a:cs typeface="Arial"/>
                <a:sym typeface="Arial"/>
              </a:defRPr>
            </a:lvl1pPr>
          </a:lstStyle>
          <a:p>
            <a:r>
              <a:t>GitHub is a great way to showcase your work.</a:t>
            </a:r>
          </a:p>
        </p:txBody>
      </p:sp>
      <p:pic>
        <p:nvPicPr>
          <p:cNvPr id="162" name="pasted-image.png" descr="pasted-image.png"/>
          <p:cNvPicPr>
            <a:picLocks noChangeAspect="1"/>
          </p:cNvPicPr>
          <p:nvPr/>
        </p:nvPicPr>
        <p:blipFill>
          <a:blip r:embed="rId2">
            <a:extLst/>
          </a:blip>
          <a:stretch>
            <a:fillRect/>
          </a:stretch>
        </p:blipFill>
        <p:spPr>
          <a:xfrm>
            <a:off x="1970629" y="1532490"/>
            <a:ext cx="4837071" cy="3035026"/>
          </a:xfrm>
          <a:prstGeom prst="rect">
            <a:avLst/>
          </a:prstGeom>
          <a:ln w="12700">
            <a:miter lim="400000"/>
          </a:ln>
        </p:spPr>
      </p:pic>
      <p:sp>
        <p:nvSpPr>
          <p:cNvPr id="163" name="Hiring managers check GitHub activity and samples to evaluate candidates.…"/>
          <p:cNvSpPr txBox="1"/>
          <p:nvPr/>
        </p:nvSpPr>
        <p:spPr>
          <a:xfrm>
            <a:off x="242539" y="4775691"/>
            <a:ext cx="7740702" cy="143509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lnSpc>
                <a:spcPct val="120000"/>
              </a:lnSpc>
              <a:buSzPct val="100000"/>
              <a:buChar char="•"/>
              <a:defRPr sz="2000"/>
            </a:pPr>
            <a:r>
              <a:t>Hiring managers check GitHub activity and samples to evaluate candidates. </a:t>
            </a:r>
          </a:p>
          <a:p>
            <a:pPr marL="180472" indent="-180472">
              <a:lnSpc>
                <a:spcPct val="120000"/>
              </a:lnSpc>
              <a:buSzPct val="100000"/>
              <a:buChar char="•"/>
              <a:defRPr sz="2000"/>
            </a:pPr>
            <a:r>
              <a:t>Seeing regular activity shows recruiters that you're continuously learning and developing.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o Sum It Up…"/>
          <p:cNvSpPr txBox="1">
            <a:spLocks noGrp="1"/>
          </p:cNvSpPr>
          <p:nvPr>
            <p:ph type="title"/>
          </p:nvPr>
        </p:nvSpPr>
        <p:spPr>
          <a:xfrm>
            <a:off x="304800" y="-1"/>
            <a:ext cx="5470527" cy="653856"/>
          </a:xfrm>
          <a:prstGeom prst="rect">
            <a:avLst/>
          </a:prstGeom>
        </p:spPr>
        <p:txBody>
          <a:bodyPr/>
          <a:lstStyle/>
          <a:p>
            <a:r>
              <a:t>To Sum It Up…</a:t>
            </a:r>
          </a:p>
        </p:txBody>
      </p:sp>
      <p:sp>
        <p:nvSpPr>
          <p:cNvPr id="166" name="• Think of GitHub like Dropbox for Git. It serves as a backup for your repository and allows you to share your code with other people.…"/>
          <p:cNvSpPr txBox="1"/>
          <p:nvPr/>
        </p:nvSpPr>
        <p:spPr>
          <a:xfrm>
            <a:off x="263204" y="1052831"/>
            <a:ext cx="7664893" cy="24917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 Think of GitHub like Dropbox for Git. It serves as a backup for your repository and allows you to share your code with other people.</a:t>
            </a:r>
          </a:p>
          <a:p>
            <a:endParaRPr/>
          </a:p>
          <a:p>
            <a:pPr marL="180472" indent="-180472">
              <a:buSzPct val="100000"/>
              <a:buChar char="•"/>
            </a:pPr>
            <a:r>
              <a:t>One big advantage GitHub has over a tool like DropBox is that there are many builtin tools to help with developers with collaboration.</a:t>
            </a:r>
          </a:p>
          <a:p>
            <a:endParaRPr/>
          </a:p>
          <a:p>
            <a:r>
              <a:t>• Remember, both Git and GitHub aren’t tied to specific programming languages. For our purposes, we’ve been using code examples, but they could just as easily be image files or PowerPoint presentations.</a:t>
            </a:r>
          </a:p>
        </p:txBody>
      </p:sp>
      <p:pic>
        <p:nvPicPr>
          <p:cNvPr id="167" name="githubIcon.jpeg" descr="githubIcon.jpeg"/>
          <p:cNvPicPr>
            <a:picLocks noChangeAspect="1"/>
          </p:cNvPicPr>
          <p:nvPr/>
        </p:nvPicPr>
        <p:blipFill>
          <a:blip r:embed="rId2">
            <a:extLst/>
          </a:blip>
          <a:stretch>
            <a:fillRect/>
          </a:stretch>
        </p:blipFill>
        <p:spPr>
          <a:xfrm>
            <a:off x="7204423" y="4325701"/>
            <a:ext cx="1312130" cy="1312129"/>
          </a:xfrm>
          <a:prstGeom prst="rect">
            <a:avLst/>
          </a:prstGeom>
          <a:ln w="12700">
            <a:miter lim="400000"/>
          </a:ln>
        </p:spPr>
      </p:pic>
      <p:pic>
        <p:nvPicPr>
          <p:cNvPr id="168" name="dropboxIcon.png" descr="dropboxIcon.png"/>
          <p:cNvPicPr>
            <a:picLocks noChangeAspect="1"/>
          </p:cNvPicPr>
          <p:nvPr/>
        </p:nvPicPr>
        <p:blipFill>
          <a:blip r:embed="rId3">
            <a:extLst/>
          </a:blip>
          <a:stretch>
            <a:fillRect/>
          </a:stretch>
        </p:blipFill>
        <p:spPr>
          <a:xfrm>
            <a:off x="2536377" y="4371626"/>
            <a:ext cx="1312130" cy="1220281"/>
          </a:xfrm>
          <a:prstGeom prst="rect">
            <a:avLst/>
          </a:prstGeom>
          <a:ln w="12700">
            <a:miter lim="400000"/>
          </a:ln>
        </p:spPr>
      </p:pic>
      <p:sp>
        <p:nvSpPr>
          <p:cNvPr id="169" name="Circle"/>
          <p:cNvSpPr/>
          <p:nvPr/>
        </p:nvSpPr>
        <p:spPr>
          <a:xfrm>
            <a:off x="4563576" y="4592897"/>
            <a:ext cx="164111" cy="164109"/>
          </a:xfrm>
          <a:prstGeom prst="ellipse">
            <a:avLst/>
          </a:prstGeom>
          <a:solidFill>
            <a:srgbClr val="404040"/>
          </a:solidFill>
          <a:ln w="12700">
            <a:miter lim="400000"/>
          </a:ln>
        </p:spPr>
        <p:txBody>
          <a:bodyPr lIns="45718" tIns="45718" rIns="45718" bIns="45718" anchor="ctr"/>
          <a:lstStyle/>
          <a:p>
            <a:endParaRPr/>
          </a:p>
        </p:txBody>
      </p:sp>
      <p:sp>
        <p:nvSpPr>
          <p:cNvPr id="170" name="Circle"/>
          <p:cNvSpPr/>
          <p:nvPr/>
        </p:nvSpPr>
        <p:spPr>
          <a:xfrm>
            <a:off x="2055729" y="5202509"/>
            <a:ext cx="164111" cy="164111"/>
          </a:xfrm>
          <a:prstGeom prst="ellipse">
            <a:avLst/>
          </a:prstGeom>
          <a:solidFill>
            <a:srgbClr val="404040"/>
          </a:solidFill>
          <a:ln w="12700">
            <a:miter lim="400000"/>
          </a:ln>
        </p:spPr>
        <p:txBody>
          <a:bodyPr lIns="45718" tIns="45718" rIns="45718" bIns="45718" anchor="ctr"/>
          <a:lstStyle/>
          <a:p>
            <a:endParaRPr/>
          </a:p>
        </p:txBody>
      </p:sp>
      <p:sp>
        <p:nvSpPr>
          <p:cNvPr id="171" name="Circle"/>
          <p:cNvSpPr/>
          <p:nvPr/>
        </p:nvSpPr>
        <p:spPr>
          <a:xfrm>
            <a:off x="2055729" y="4596912"/>
            <a:ext cx="164111" cy="164111"/>
          </a:xfrm>
          <a:prstGeom prst="ellipse">
            <a:avLst/>
          </a:prstGeom>
          <a:solidFill>
            <a:srgbClr val="404040"/>
          </a:solidFill>
          <a:ln w="12700">
            <a:miter lim="400000"/>
          </a:ln>
        </p:spPr>
        <p:txBody>
          <a:bodyPr lIns="45718" tIns="45718" rIns="45718" bIns="45718" anchor="ctr"/>
          <a:lstStyle/>
          <a:p>
            <a:endParaRPr/>
          </a:p>
        </p:txBody>
      </p:sp>
      <p:pic>
        <p:nvPicPr>
          <p:cNvPr id="172" name="gitIcon.png" descr="gitIcon.png"/>
          <p:cNvPicPr>
            <a:picLocks noChangeAspect="1"/>
          </p:cNvPicPr>
          <p:nvPr/>
        </p:nvPicPr>
        <p:blipFill>
          <a:blip r:embed="rId4">
            <a:extLst/>
          </a:blip>
          <a:stretch>
            <a:fillRect/>
          </a:stretch>
        </p:blipFill>
        <p:spPr>
          <a:xfrm>
            <a:off x="5047224" y="4325701"/>
            <a:ext cx="1312130" cy="1312129"/>
          </a:xfrm>
          <a:prstGeom prst="rect">
            <a:avLst/>
          </a:prstGeom>
          <a:ln w="12700">
            <a:miter lim="400000"/>
          </a:ln>
        </p:spPr>
      </p:pic>
      <p:sp>
        <p:nvSpPr>
          <p:cNvPr id="173" name="Circle"/>
          <p:cNvSpPr/>
          <p:nvPr/>
        </p:nvSpPr>
        <p:spPr>
          <a:xfrm>
            <a:off x="4165046"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174" name="Circle"/>
          <p:cNvSpPr/>
          <p:nvPr/>
        </p:nvSpPr>
        <p:spPr>
          <a:xfrm>
            <a:off x="4173663" y="4600928"/>
            <a:ext cx="164109" cy="164111"/>
          </a:xfrm>
          <a:prstGeom prst="ellipse">
            <a:avLst/>
          </a:prstGeom>
          <a:solidFill>
            <a:srgbClr val="404040"/>
          </a:solidFill>
          <a:ln w="12700">
            <a:miter lim="400000"/>
          </a:ln>
        </p:spPr>
        <p:txBody>
          <a:bodyPr lIns="45718" tIns="45718" rIns="45718" bIns="45718" anchor="ctr"/>
          <a:lstStyle/>
          <a:p>
            <a:endParaRPr/>
          </a:p>
        </p:txBody>
      </p:sp>
      <p:sp>
        <p:nvSpPr>
          <p:cNvPr id="175" name="Circle"/>
          <p:cNvSpPr/>
          <p:nvPr/>
        </p:nvSpPr>
        <p:spPr>
          <a:xfrm>
            <a:off x="4563576" y="5206524"/>
            <a:ext cx="164111" cy="164111"/>
          </a:xfrm>
          <a:prstGeom prst="ellipse">
            <a:avLst/>
          </a:prstGeom>
          <a:solidFill>
            <a:srgbClr val="404040"/>
          </a:solidFill>
          <a:ln w="12700">
            <a:miter lim="400000"/>
          </a:ln>
        </p:spPr>
        <p:txBody>
          <a:bodyPr lIns="45718" tIns="45718" rIns="45718" bIns="45718" anchor="ctr"/>
          <a:lstStyle/>
          <a:p>
            <a:endParaRPr/>
          </a:p>
        </p:txBody>
      </p:sp>
      <p:sp>
        <p:nvSpPr>
          <p:cNvPr id="176" name="Circle"/>
          <p:cNvSpPr/>
          <p:nvPr/>
        </p:nvSpPr>
        <p:spPr>
          <a:xfrm>
            <a:off x="6699118"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177" name="Circle"/>
          <p:cNvSpPr/>
          <p:nvPr/>
        </p:nvSpPr>
        <p:spPr>
          <a:xfrm>
            <a:off x="6699118" y="4600928"/>
            <a:ext cx="164111" cy="164111"/>
          </a:xfrm>
          <a:prstGeom prst="ellipse">
            <a:avLst/>
          </a:prstGeom>
          <a:solidFill>
            <a:srgbClr val="404040"/>
          </a:solidFill>
          <a:ln w="12700">
            <a:miter lim="400000"/>
          </a:ln>
        </p:spPr>
        <p:txBody>
          <a:bodyPr lIns="45718" tIns="45718" rIns="45718" bIns="45718" anchor="ctr"/>
          <a:lstStyle/>
          <a:p>
            <a:endParaRPr/>
          </a:p>
        </p:txBody>
      </p:sp>
      <p:pic>
        <p:nvPicPr>
          <p:cNvPr id="178" name="pasted-image.png" descr="pasted-image.png"/>
          <p:cNvPicPr>
            <a:picLocks noChangeAspect="1"/>
          </p:cNvPicPr>
          <p:nvPr/>
        </p:nvPicPr>
        <p:blipFill>
          <a:blip r:embed="rId5">
            <a:extLst/>
          </a:blip>
          <a:stretch>
            <a:fillRect/>
          </a:stretch>
        </p:blipFill>
        <p:spPr>
          <a:xfrm>
            <a:off x="233063" y="4371626"/>
            <a:ext cx="1737975" cy="122028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221"/>
          <p:cNvSpPr txBox="1">
            <a:spLocks noGrp="1"/>
          </p:cNvSpPr>
          <p:nvPr>
            <p:ph type="title"/>
          </p:nvPr>
        </p:nvSpPr>
        <p:spPr>
          <a:xfrm>
            <a:off x="390606" y="2953542"/>
            <a:ext cx="8229601" cy="871860"/>
          </a:xfrm>
          <a:prstGeom prst="rect">
            <a:avLst/>
          </a:prstGeom>
        </p:spPr>
        <p:txBody>
          <a:bodyPr/>
          <a:lstStyle/>
          <a:p>
            <a:r>
              <a:t>Admin Items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itHub Examples"/>
          <p:cNvSpPr txBox="1">
            <a:spLocks noGrp="1"/>
          </p:cNvSpPr>
          <p:nvPr>
            <p:ph type="title"/>
          </p:nvPr>
        </p:nvSpPr>
        <p:spPr>
          <a:xfrm>
            <a:off x="304800" y="-2"/>
            <a:ext cx="5470527" cy="653858"/>
          </a:xfrm>
          <a:prstGeom prst="rect">
            <a:avLst/>
          </a:prstGeom>
        </p:spPr>
        <p:txBody>
          <a:bodyPr/>
          <a:lstStyle/>
          <a:p>
            <a:r>
              <a:t>GitHub Examples</a:t>
            </a:r>
          </a:p>
        </p:txBody>
      </p:sp>
      <p:pic>
        <p:nvPicPr>
          <p:cNvPr id="181" name="codecamp-screenshot.png" descr="codecamp-screenshot.png"/>
          <p:cNvPicPr>
            <a:picLocks noChangeAspect="1"/>
          </p:cNvPicPr>
          <p:nvPr/>
        </p:nvPicPr>
        <p:blipFill>
          <a:blip r:embed="rId2">
            <a:extLst/>
          </a:blip>
          <a:stretch>
            <a:fillRect/>
          </a:stretch>
        </p:blipFill>
        <p:spPr>
          <a:xfrm>
            <a:off x="304800" y="872522"/>
            <a:ext cx="5470527" cy="3208597"/>
          </a:xfrm>
          <a:prstGeom prst="rect">
            <a:avLst/>
          </a:prstGeom>
          <a:ln w="12700">
            <a:miter lim="400000"/>
          </a:ln>
        </p:spPr>
      </p:pic>
      <p:pic>
        <p:nvPicPr>
          <p:cNvPr id="182" name="you-dont-know-screenshot.png" descr="you-dont-know-screenshot.png"/>
          <p:cNvPicPr>
            <a:picLocks noChangeAspect="1"/>
          </p:cNvPicPr>
          <p:nvPr/>
        </p:nvPicPr>
        <p:blipFill>
          <a:blip r:embed="rId3">
            <a:extLst/>
          </a:blip>
          <a:stretch>
            <a:fillRect/>
          </a:stretch>
        </p:blipFill>
        <p:spPr>
          <a:xfrm>
            <a:off x="3778260" y="3048430"/>
            <a:ext cx="5244406" cy="3174778"/>
          </a:xfrm>
          <a:prstGeom prst="rect">
            <a:avLst/>
          </a:prstGeom>
          <a:ln w="12700">
            <a:miter lim="400000"/>
          </a:ln>
        </p:spPr>
      </p:pic>
      <p:sp>
        <p:nvSpPr>
          <p:cNvPr id="183" name="Repos…"/>
          <p:cNvSpPr txBox="1"/>
          <p:nvPr/>
        </p:nvSpPr>
        <p:spPr>
          <a:xfrm>
            <a:off x="6957183" y="1637944"/>
            <a:ext cx="1116019" cy="4470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Repos…</a:t>
            </a:r>
          </a:p>
        </p:txBody>
      </p:sp>
      <p:sp>
        <p:nvSpPr>
          <p:cNvPr id="184" name="Repos everywhere…"/>
          <p:cNvSpPr txBox="1"/>
          <p:nvPr/>
        </p:nvSpPr>
        <p:spPr>
          <a:xfrm>
            <a:off x="696083" y="5026521"/>
            <a:ext cx="2802689" cy="4470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Repos everywhere…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509"/>
          <p:cNvSpPr txBox="1">
            <a:spLocks noGrp="1"/>
          </p:cNvSpPr>
          <p:nvPr>
            <p:ph type="title"/>
          </p:nvPr>
        </p:nvSpPr>
        <p:spPr>
          <a:xfrm>
            <a:off x="390606" y="2953542"/>
            <a:ext cx="8229601" cy="871860"/>
          </a:xfrm>
          <a:prstGeom prst="rect">
            <a:avLst/>
          </a:prstGeom>
        </p:spPr>
        <p:txBody>
          <a:bodyPr/>
          <a:lstStyle/>
          <a:p>
            <a:r>
              <a:t>Get Started with Git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511"/>
          <p:cNvSpPr txBox="1">
            <a:spLocks noGrp="1"/>
          </p:cNvSpPr>
          <p:nvPr>
            <p:ph type="title"/>
          </p:nvPr>
        </p:nvSpPr>
        <p:spPr>
          <a:xfrm>
            <a:off x="304797" y="-3"/>
            <a:ext cx="5470532" cy="653860"/>
          </a:xfrm>
          <a:prstGeom prst="rect">
            <a:avLst/>
          </a:prstGeom>
        </p:spPr>
        <p:txBody>
          <a:bodyPr/>
          <a:lstStyle/>
          <a:p>
            <a:r>
              <a:t>Instructor Git Demo!</a:t>
            </a:r>
          </a:p>
        </p:txBody>
      </p:sp>
      <p:pic>
        <p:nvPicPr>
          <p:cNvPr id="189" name="image11.png" descr="image11.png"/>
          <p:cNvPicPr>
            <a:picLocks noChangeAspect="1"/>
          </p:cNvPicPr>
          <p:nvPr/>
        </p:nvPicPr>
        <p:blipFill>
          <a:blip r:embed="rId2">
            <a:extLst/>
          </a:blip>
          <a:stretch>
            <a:fillRect/>
          </a:stretch>
        </p:blipFill>
        <p:spPr>
          <a:xfrm>
            <a:off x="314958" y="823409"/>
            <a:ext cx="8559804" cy="5397054"/>
          </a:xfrm>
          <a:prstGeom prst="rect">
            <a:avLst/>
          </a:prstGeom>
          <a:ln>
            <a:solidFill>
              <a:srgbClr val="DAE3F3"/>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514"/>
          <p:cNvSpPr txBox="1">
            <a:spLocks noGrp="1"/>
          </p:cNvSpPr>
          <p:nvPr>
            <p:ph type="title"/>
          </p:nvPr>
        </p:nvSpPr>
        <p:spPr>
          <a:xfrm>
            <a:off x="304797" y="-3"/>
            <a:ext cx="5470532" cy="653860"/>
          </a:xfrm>
          <a:prstGeom prst="rect">
            <a:avLst/>
          </a:prstGeom>
        </p:spPr>
        <p:txBody>
          <a:bodyPr/>
          <a:lstStyle/>
          <a:p>
            <a:r>
              <a:t>Basic Git Commands</a:t>
            </a:r>
          </a:p>
        </p:txBody>
      </p:sp>
      <p:sp>
        <p:nvSpPr>
          <p:cNvPr id="192" name="Shape 515"/>
          <p:cNvSpPr txBox="1"/>
          <p:nvPr/>
        </p:nvSpPr>
        <p:spPr>
          <a:xfrm>
            <a:off x="443344" y="914397"/>
            <a:ext cx="8229601" cy="474070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a:t>
            </a:r>
          </a:p>
          <a:p>
            <a:pPr marL="742950" indent="-514350" defTabSz="685800">
              <a:buSzPct val="100000"/>
              <a:buAutoNum type="arabicPeriod"/>
              <a:defRPr sz="2400" b="1">
                <a:latin typeface="Arial"/>
                <a:ea typeface="Arial"/>
                <a:cs typeface="Arial"/>
                <a:sym typeface="Arial"/>
              </a:defRPr>
            </a:pPr>
            <a:endParaRPr/>
          </a:p>
          <a:p>
            <a:pPr marL="742950" indent="-514350" defTabSz="685800">
              <a:buSzPct val="100000"/>
              <a:buAutoNum type="arabicPeriod" startAt="2"/>
              <a:defRPr sz="2400" b="1">
                <a:latin typeface="Arial"/>
                <a:ea typeface="Arial"/>
                <a:cs typeface="Arial"/>
                <a:sym typeface="Arial"/>
              </a:defRPr>
            </a:pPr>
            <a:r>
              <a:t>git add</a:t>
            </a:r>
          </a:p>
          <a:p>
            <a:pPr marL="742950" indent="-514350" defTabSz="685800">
              <a:buSzPct val="100000"/>
              <a:buAutoNum type="arabicPeriod" startAt="2"/>
              <a:defRPr sz="2400" b="1">
                <a:latin typeface="Arial"/>
                <a:ea typeface="Arial"/>
                <a:cs typeface="Arial"/>
                <a:sym typeface="Arial"/>
              </a:defRPr>
            </a:pPr>
            <a:endParaRPr/>
          </a:p>
          <a:p>
            <a:pPr marL="742950" indent="-514350" defTabSz="685800">
              <a:buSzPct val="100000"/>
              <a:buAutoNum type="arabicPeriod" startAt="3"/>
              <a:defRPr sz="2400" b="1">
                <a:latin typeface="Arial"/>
                <a:ea typeface="Arial"/>
                <a:cs typeface="Arial"/>
                <a:sym typeface="Arial"/>
              </a:defRPr>
            </a:pPr>
            <a:r>
              <a:t>git commit</a:t>
            </a:r>
          </a:p>
          <a:p>
            <a:pPr marL="742950" indent="-514350" defTabSz="685800">
              <a:buSzPct val="100000"/>
              <a:buAutoNum type="arabicPeriod" startAt="3"/>
              <a:defRPr sz="2400" b="1">
                <a:latin typeface="Arial"/>
                <a:ea typeface="Arial"/>
                <a:cs typeface="Arial"/>
                <a:sym typeface="Arial"/>
              </a:defRPr>
            </a:pPr>
            <a:endParaRPr/>
          </a:p>
          <a:p>
            <a:pPr marL="742950" indent="-514350" defTabSz="685800">
              <a:buSzPct val="100000"/>
              <a:buAutoNum type="arabicPeriod" startAt="4"/>
              <a:defRPr sz="2400" b="1">
                <a:latin typeface="Arial"/>
                <a:ea typeface="Arial"/>
                <a:cs typeface="Arial"/>
                <a:sym typeface="Arial"/>
              </a:defRPr>
            </a:pPr>
            <a:r>
              <a:t>git push </a:t>
            </a:r>
          </a:p>
          <a:p>
            <a:pPr marL="742950" indent="-514350" defTabSz="685800">
              <a:buSzPct val="100000"/>
              <a:buAutoNum type="arabicPeriod" startAt="4"/>
              <a:defRPr sz="2400" b="1">
                <a:latin typeface="Arial"/>
                <a:ea typeface="Arial"/>
                <a:cs typeface="Arial"/>
                <a:sym typeface="Arial"/>
              </a:defRPr>
            </a:pPr>
            <a:endParaRPr/>
          </a:p>
          <a:p>
            <a:pPr marL="742950" indent="-514350" defTabSz="685800">
              <a:buSzPct val="100000"/>
              <a:buAutoNum type="arabicPeriod" startAt="5"/>
              <a:defRPr sz="2400" b="1">
                <a:latin typeface="Arial"/>
                <a:ea typeface="Arial"/>
                <a:cs typeface="Arial"/>
                <a:sym typeface="Arial"/>
              </a:defRPr>
            </a:pPr>
            <a:r>
              <a:t>git pull</a:t>
            </a:r>
          </a:p>
          <a:p>
            <a:pPr marL="742950" indent="-514350" defTabSz="685800">
              <a:buSzPct val="100000"/>
              <a:buAutoNum type="arabicPeriod" startAt="5"/>
              <a:defRPr sz="2800" b="1">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517"/>
          <p:cNvSpPr txBox="1">
            <a:spLocks noGrp="1"/>
          </p:cNvSpPr>
          <p:nvPr>
            <p:ph type="title"/>
          </p:nvPr>
        </p:nvSpPr>
        <p:spPr>
          <a:xfrm>
            <a:off x="304797" y="-3"/>
            <a:ext cx="5470532" cy="653860"/>
          </a:xfrm>
          <a:prstGeom prst="rect">
            <a:avLst/>
          </a:prstGeom>
        </p:spPr>
        <p:txBody>
          <a:bodyPr/>
          <a:lstStyle/>
          <a:p>
            <a:r>
              <a:t>Basic Git Commands</a:t>
            </a:r>
          </a:p>
        </p:txBody>
      </p:sp>
      <p:sp>
        <p:nvSpPr>
          <p:cNvPr id="195" name="Shape 518"/>
          <p:cNvSpPr txBox="1"/>
          <p:nvPr/>
        </p:nvSpPr>
        <p:spPr>
          <a:xfrm>
            <a:off x="443344" y="914397"/>
            <a:ext cx="8229601" cy="535196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 </a:t>
            </a:r>
            <a:r>
              <a:rPr b="0"/>
              <a:t>– copies an entire repo, while establishing a connection between a local and remote repo.</a:t>
            </a:r>
          </a:p>
          <a:p>
            <a:pPr marL="742950" indent="-514350" defTabSz="685800">
              <a:buSzPct val="100000"/>
              <a:buAutoNum type="arabicPeriod"/>
              <a:defRPr sz="2400">
                <a:latin typeface="Arial"/>
                <a:ea typeface="Arial"/>
                <a:cs typeface="Arial"/>
                <a:sym typeface="Arial"/>
              </a:defRPr>
            </a:pPr>
            <a:endParaRPr b="0"/>
          </a:p>
          <a:p>
            <a:pPr marL="742950" indent="-514350" defTabSz="685800">
              <a:buSzPct val="100000"/>
              <a:buAutoNum type="arabicPeriod" startAt="2"/>
              <a:defRPr sz="2400" b="1">
                <a:latin typeface="Arial"/>
                <a:ea typeface="Arial"/>
                <a:cs typeface="Arial"/>
                <a:sym typeface="Arial"/>
              </a:defRPr>
            </a:pPr>
            <a:r>
              <a:t>git add </a:t>
            </a:r>
            <a:r>
              <a:rPr b="0"/>
              <a:t>– tells git to track one or more files.</a:t>
            </a:r>
          </a:p>
          <a:p>
            <a:pPr marL="742950" indent="-514350" defTabSz="685800">
              <a:buSzPct val="100000"/>
              <a:buAutoNum type="arabicPeriod" startAt="2"/>
              <a:defRPr sz="2400">
                <a:latin typeface="Arial"/>
                <a:ea typeface="Arial"/>
                <a:cs typeface="Arial"/>
                <a:sym typeface="Arial"/>
              </a:defRPr>
            </a:pPr>
            <a:endParaRPr b="0"/>
          </a:p>
          <a:p>
            <a:pPr marL="742950" indent="-514350" defTabSz="685800">
              <a:buSzPct val="100000"/>
              <a:buAutoNum type="arabicPeriod" startAt="3"/>
              <a:defRPr sz="2400" b="1">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endParaRPr b="0"/>
          </a:p>
          <a:p>
            <a:pPr marL="742950" indent="-514350" defTabSz="685800">
              <a:buSzPct val="100000"/>
              <a:buAutoNum type="arabicPeriod" startAt="4"/>
              <a:defRPr sz="2400" b="1">
                <a:latin typeface="Arial"/>
                <a:ea typeface="Arial"/>
                <a:cs typeface="Arial"/>
                <a:sym typeface="Arial"/>
              </a:defRPr>
            </a:pPr>
            <a:r>
              <a:t>git push </a:t>
            </a:r>
            <a:r>
              <a:rPr b="0"/>
              <a:t>– sends changes to a remote repo.</a:t>
            </a:r>
          </a:p>
          <a:p>
            <a:pPr marL="742950" indent="-514350" defTabSz="685800">
              <a:buSzPct val="100000"/>
              <a:buAutoNum type="arabicPeriod" startAt="4"/>
              <a:defRPr sz="2400">
                <a:latin typeface="Arial"/>
                <a:ea typeface="Arial"/>
                <a:cs typeface="Arial"/>
                <a:sym typeface="Arial"/>
              </a:defRPr>
            </a:pPr>
            <a:endParaRPr b="0"/>
          </a:p>
          <a:p>
            <a:pPr marL="742950" indent="-514350" defTabSz="685800">
              <a:buSzPct val="100000"/>
              <a:buAutoNum type="arabicPeriod" startAt="5"/>
              <a:defRPr sz="2400" b="1">
                <a:latin typeface="Arial"/>
                <a:ea typeface="Arial"/>
                <a:cs typeface="Arial"/>
                <a:sym typeface="Arial"/>
              </a:defRPr>
            </a:pPr>
            <a:r>
              <a:t>git pull </a:t>
            </a:r>
            <a:r>
              <a:rPr b="0"/>
              <a:t>– downloads freshest version of the repo (from a remote repository) into the local repo.</a:t>
            </a:r>
          </a:p>
          <a:p>
            <a:pPr marL="742950" indent="-514350" defTabSz="685800">
              <a:buSzPct val="100000"/>
              <a:buAutoNum type="arabicPeriod" startAt="5"/>
              <a:defRPr sz="2400">
                <a:latin typeface="Arial"/>
                <a:ea typeface="Arial"/>
                <a:cs typeface="Arial"/>
                <a:sym typeface="Arial"/>
              </a:defRPr>
            </a:pPr>
            <a:endParaRPr b="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440120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1200150" lvl="2"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1200150" lvl="2"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a:t>
            </a:r>
          </a:p>
          <a:p>
            <a:pPr marL="12001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additional git repos, test doing clones, pulls, commits, pushes.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3015150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223"/>
          <p:cNvSpPr txBox="1">
            <a:spLocks noGrp="1"/>
          </p:cNvSpPr>
          <p:nvPr>
            <p:ph type="title"/>
          </p:nvPr>
        </p:nvSpPr>
        <p:spPr>
          <a:xfrm>
            <a:off x="304797" y="-3"/>
            <a:ext cx="5470532" cy="653860"/>
          </a:xfrm>
          <a:prstGeom prst="rect">
            <a:avLst/>
          </a:prstGeom>
        </p:spPr>
        <p:txBody>
          <a:bodyPr/>
          <a:lstStyle/>
          <a:p>
            <a:r>
              <a:t>Where to Get Help</a:t>
            </a:r>
          </a:p>
        </p:txBody>
      </p:sp>
      <p:sp>
        <p:nvSpPr>
          <p:cNvPr id="67" name="Shape 224"/>
          <p:cNvSpPr txBox="1"/>
          <p:nvPr/>
        </p:nvSpPr>
        <p:spPr>
          <a:xfrm>
            <a:off x="196850" y="838197"/>
            <a:ext cx="8947150" cy="4570444"/>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sz="2200" b="1">
                <a:latin typeface="Arial"/>
                <a:ea typeface="Arial"/>
                <a:cs typeface="Arial"/>
                <a:sym typeface="Arial"/>
              </a:defRPr>
            </a:pPr>
            <a:r>
              <a:rPr sz="2000" dirty="0"/>
              <a:t>Practice, Practice, Practice: </a:t>
            </a:r>
            <a:r>
              <a:rPr sz="2000" b="0" dirty="0"/>
              <a:t>Work Individually or in Groups</a:t>
            </a:r>
            <a:endParaRPr lang="en-US" sz="2000" b="0" dirty="0"/>
          </a:p>
          <a:p>
            <a:pPr marL="257175" indent="-257175" defTabSz="685800">
              <a:spcBef>
                <a:spcPts val="500"/>
              </a:spcBef>
              <a:buSzPct val="100000"/>
              <a:buFont typeface="Arial"/>
              <a:buChar char="•"/>
              <a:defRPr sz="2200" b="1">
                <a:latin typeface="Arial"/>
                <a:ea typeface="Arial"/>
                <a:cs typeface="Arial"/>
                <a:sym typeface="Arial"/>
              </a:defRPr>
            </a:pPr>
            <a:endParaRPr sz="2000" dirty="0"/>
          </a:p>
          <a:p>
            <a:pPr marL="257175" indent="-257175" defTabSz="685800">
              <a:spcBef>
                <a:spcPts val="500"/>
              </a:spcBef>
              <a:buSzPct val="100000"/>
              <a:buFont typeface="Arial"/>
              <a:buChar char="•"/>
              <a:defRPr sz="2200" b="1">
                <a:latin typeface="Arial"/>
                <a:ea typeface="Arial"/>
                <a:cs typeface="Arial"/>
                <a:sym typeface="Arial"/>
              </a:defRPr>
            </a:pPr>
            <a:r>
              <a:rPr sz="2000" dirty="0"/>
              <a:t>Review In Class Material (Exercises and Slides):</a:t>
            </a:r>
            <a:br>
              <a:rPr sz="2000" dirty="0"/>
            </a:br>
            <a:r>
              <a:rPr lang="en-US" sz="2000" b="1" dirty="0">
                <a:sym typeface="Arial"/>
                <a:hlinkClick r:id="rId2"/>
              </a:rPr>
              <a:t>https://columbia.bootcampcontent.com/columbia-bootcamp/COLNYC201904FSF2</a:t>
            </a:r>
            <a:br>
              <a:rPr lang="en-US" sz="2000" b="1" dirty="0">
                <a:sym typeface="Arial"/>
              </a:rPr>
            </a:br>
            <a:endParaRPr sz="2000" dirty="0"/>
          </a:p>
          <a:p>
            <a:pPr marL="257175" indent="-257175" defTabSz="685800">
              <a:spcBef>
                <a:spcPts val="500"/>
              </a:spcBef>
              <a:buSzPct val="100000"/>
              <a:buFont typeface="Arial"/>
              <a:buChar char="•"/>
              <a:defRPr sz="2200" b="1">
                <a:latin typeface="Arial"/>
                <a:ea typeface="Arial"/>
                <a:cs typeface="Arial"/>
                <a:sym typeface="Arial"/>
              </a:defRPr>
            </a:pPr>
            <a:r>
              <a:rPr sz="2000" dirty="0"/>
              <a:t>Re-Watch Class Videos: </a:t>
            </a:r>
            <a:br>
              <a:rPr sz="2000" dirty="0"/>
            </a:br>
            <a:r>
              <a:rPr lang="en-US" sz="2000" dirty="0">
                <a:hlinkClick r:id="rId3"/>
              </a:rPr>
              <a:t>https://codingbootcamp.hosted.panopto.com/Panopto/Pages/Sessions/List.aspx?folderID=9a9f2c4f-2788-4da7-8c2d-aa2501673085</a:t>
            </a:r>
            <a:r>
              <a:rPr lang="en-US" sz="2000" dirty="0"/>
              <a:t> </a:t>
            </a:r>
            <a:br>
              <a:rPr lang="en-US" sz="2000" dirty="0"/>
            </a:br>
            <a:endParaRPr sz="2000" dirty="0"/>
          </a:p>
          <a:p>
            <a:pPr marL="257175" indent="-257175" defTabSz="685800">
              <a:spcBef>
                <a:spcPts val="500"/>
              </a:spcBef>
              <a:buSzPct val="100000"/>
              <a:buFont typeface="Arial"/>
              <a:buChar char="•"/>
              <a:defRPr sz="2200" b="1">
                <a:latin typeface="Arial"/>
                <a:ea typeface="Arial"/>
                <a:cs typeface="Arial"/>
                <a:sym typeface="Arial"/>
              </a:defRPr>
            </a:pPr>
            <a:r>
              <a:rPr sz="2000" dirty="0"/>
              <a:t>In Class Office Hours: </a:t>
            </a:r>
            <a:r>
              <a:rPr lang="en-US" sz="2000" b="0" dirty="0"/>
              <a:t>15</a:t>
            </a:r>
            <a:r>
              <a:rPr sz="2000" b="0" dirty="0"/>
              <a:t> minutes before class, 30 minutes after</a:t>
            </a:r>
            <a:endParaRPr sz="2000" dirty="0"/>
          </a:p>
          <a:p>
            <a:pPr marL="257175" indent="-257175" defTabSz="685800">
              <a:spcBef>
                <a:spcPts val="500"/>
              </a:spcBef>
              <a:buSzPct val="100000"/>
              <a:buFont typeface="Arial"/>
              <a:buChar char="•"/>
              <a:defRPr sz="2200" b="1">
                <a:latin typeface="Arial"/>
                <a:ea typeface="Arial"/>
                <a:cs typeface="Arial"/>
                <a:sym typeface="Arial"/>
              </a:defRPr>
            </a:pPr>
            <a:r>
              <a:rPr sz="2000" dirty="0"/>
              <a:t>One-on-One Sessions: </a:t>
            </a:r>
            <a:r>
              <a:rPr sz="2000" b="0" dirty="0"/>
              <a:t>By Announcement through SSM</a:t>
            </a:r>
          </a:p>
          <a:p>
            <a:pPr marL="257175" indent="-257175" defTabSz="685800">
              <a:spcBef>
                <a:spcPts val="500"/>
              </a:spcBef>
              <a:buSzPct val="100000"/>
              <a:buFont typeface="Arial"/>
              <a:buChar char="•"/>
              <a:defRPr sz="2200" b="1">
                <a:latin typeface="Arial"/>
                <a:ea typeface="Arial"/>
                <a:cs typeface="Arial"/>
                <a:sym typeface="Arial"/>
              </a:defRPr>
            </a:pPr>
            <a:r>
              <a:rPr sz="2000" dirty="0"/>
              <a:t>Contact Student Success: </a:t>
            </a:r>
            <a:r>
              <a:rPr sz="2000" b="0" dirty="0"/>
              <a:t>Anytime!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226"/>
          <p:cNvSpPr txBox="1">
            <a:spLocks noGrp="1"/>
          </p:cNvSpPr>
          <p:nvPr>
            <p:ph type="title"/>
          </p:nvPr>
        </p:nvSpPr>
        <p:spPr>
          <a:xfrm>
            <a:off x="304797" y="-3"/>
            <a:ext cx="5470532" cy="653860"/>
          </a:xfrm>
          <a:prstGeom prst="rect">
            <a:avLst/>
          </a:prstGeom>
        </p:spPr>
        <p:txBody>
          <a:bodyPr/>
          <a:lstStyle/>
          <a:p>
            <a:r>
              <a:t>Homework #1 - Assignment</a:t>
            </a:r>
          </a:p>
        </p:txBody>
      </p:sp>
      <p:sp>
        <p:nvSpPr>
          <p:cNvPr id="70" name="Shape 227"/>
          <p:cNvSpPr txBox="1"/>
          <p:nvPr/>
        </p:nvSpPr>
        <p:spPr>
          <a:xfrm>
            <a:off x="304799" y="761997"/>
            <a:ext cx="8740776" cy="2564766"/>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Also, at this point everyone should have access to the class content and homework repository</a:t>
            </a:r>
            <a:r>
              <a:rPr lang="en-US" dirty="0"/>
              <a:t> (Gitlab)</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Homework Assignment #1 is due next week</a:t>
            </a:r>
            <a:endParaRPr lang="en-US" sz="2400" dirty="0"/>
          </a:p>
          <a:p>
            <a:pPr marL="257175" indent="-257175" defTabSz="685800">
              <a:spcBef>
                <a:spcPts val="500"/>
              </a:spcBef>
              <a:buSzPct val="100000"/>
              <a:buFont typeface="Arial"/>
              <a:buChar char="•"/>
              <a:defRPr sz="2400" b="1" u="sng">
                <a:latin typeface="Arial"/>
                <a:ea typeface="Arial"/>
                <a:cs typeface="Arial"/>
                <a:sym typeface="Arial"/>
              </a:defRPr>
            </a:pPr>
            <a:endParaRPr lang="en-US" sz="2400" dirty="0"/>
          </a:p>
          <a:p>
            <a:pPr defTabSz="685800">
              <a:spcBef>
                <a:spcPts val="500"/>
              </a:spcBef>
              <a:buSzPct val="100000"/>
              <a:defRPr sz="2400" b="1" u="sng">
                <a:latin typeface="Arial"/>
                <a:ea typeface="Arial"/>
                <a:cs typeface="Arial"/>
                <a:sym typeface="Arial"/>
              </a:defRPr>
            </a:pPr>
            <a:r>
              <a:rPr lang="en-US" sz="2400" dirty="0"/>
              <a:t>Due </a:t>
            </a:r>
            <a:r>
              <a:rPr lang="en-US" sz="2400" u="sng" dirty="0">
                <a:sym typeface="Arial"/>
              </a:rPr>
              <a:t>Saturday, April 20, 2019 11:59 PM (Next Saturday)</a:t>
            </a:r>
            <a:endParaRPr sz="2400" dirty="0"/>
          </a:p>
        </p:txBody>
      </p:sp>
      <p:pic>
        <p:nvPicPr>
          <p:cNvPr id="2" name="Picture 1">
            <a:extLst>
              <a:ext uri="{FF2B5EF4-FFF2-40B4-BE49-F238E27FC236}">
                <a16:creationId xmlns:a16="http://schemas.microsoft.com/office/drawing/2014/main" id="{143F06C5-72F9-6444-B27C-DD1E55D4EFA7}"/>
              </a:ext>
            </a:extLst>
          </p:cNvPr>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229"/>
          <p:cNvSpPr txBox="1">
            <a:spLocks noGrp="1"/>
          </p:cNvSpPr>
          <p:nvPr>
            <p:ph type="title"/>
          </p:nvPr>
        </p:nvSpPr>
        <p:spPr>
          <a:xfrm>
            <a:off x="390606" y="2953542"/>
            <a:ext cx="8229601" cy="871860"/>
          </a:xfrm>
          <a:prstGeom prst="rect">
            <a:avLst/>
          </a:prstGeom>
        </p:spPr>
        <p:txBody>
          <a:bodyPr/>
          <a:lstStyle/>
          <a:p>
            <a:r>
              <a:t>Today’s Class!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231"/>
          <p:cNvSpPr txBox="1">
            <a:spLocks noGrp="1"/>
          </p:cNvSpPr>
          <p:nvPr>
            <p:ph type="title"/>
          </p:nvPr>
        </p:nvSpPr>
        <p:spPr>
          <a:xfrm>
            <a:off x="304797" y="-3"/>
            <a:ext cx="5470532" cy="653860"/>
          </a:xfrm>
          <a:prstGeom prst="rect">
            <a:avLst/>
          </a:prstGeom>
        </p:spPr>
        <p:txBody>
          <a:bodyPr/>
          <a:lstStyle/>
          <a:p>
            <a:r>
              <a:t>Today’s Objectives</a:t>
            </a:r>
          </a:p>
        </p:txBody>
      </p:sp>
      <p:sp>
        <p:nvSpPr>
          <p:cNvPr id="75" name="Shape 232"/>
          <p:cNvSpPr txBox="1"/>
          <p:nvPr/>
        </p:nvSpPr>
        <p:spPr>
          <a:xfrm>
            <a:off x="98425" y="1066799"/>
            <a:ext cx="8947150" cy="3785613"/>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400"/>
              </a:spcBef>
              <a:buSzPct val="100000"/>
              <a:buFont typeface="Arial"/>
              <a:buChar char="•"/>
              <a:defRPr>
                <a:latin typeface="Arial"/>
                <a:ea typeface="Arial"/>
                <a:cs typeface="Arial"/>
                <a:sym typeface="Arial"/>
              </a:defRPr>
            </a:pPr>
            <a:r>
              <a:rPr dirty="0"/>
              <a:t>Students will understand the importance of Git Version Control and of how to use it.</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dirty="0"/>
              <a:t>Students will create GitHub Repositories, push code into them, and share with class.</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dirty="0"/>
              <a:t>Students will make HTML documents.</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dirty="0"/>
              <a:t>Students will learn to properly use basic HTML tags</a:t>
            </a:r>
            <a:endParaRPr lang="en-US" sz="2400" dirty="0"/>
          </a:p>
          <a:p>
            <a:pPr marL="257175" indent="-257175" defTabSz="685800">
              <a:spcBef>
                <a:spcPts val="500"/>
              </a:spcBef>
              <a:buSzPct val="100000"/>
              <a:buFont typeface="Arial"/>
              <a:buChar char="•"/>
              <a:defRPr sz="2400">
                <a:latin typeface="Arial"/>
                <a:ea typeface="Arial"/>
                <a:cs typeface="Arial"/>
                <a:sym typeface="Arial"/>
              </a:defRPr>
            </a:pPr>
            <a:endParaRPr lang="en-US" sz="2400" dirty="0"/>
          </a:p>
          <a:p>
            <a:pPr marL="257175" indent="-257175" defTabSz="685800">
              <a:spcBef>
                <a:spcPts val="400"/>
              </a:spcBef>
              <a:buSzPct val="100000"/>
              <a:buFont typeface="Arial"/>
              <a:buChar char="•"/>
              <a:defRPr>
                <a:latin typeface="Arial"/>
                <a:ea typeface="Arial"/>
                <a:cs typeface="Arial"/>
                <a:sym typeface="Arial"/>
              </a:defRPr>
            </a:pPr>
            <a:r>
              <a:rPr lang="en-US" dirty="0"/>
              <a:t>Students will implement basic CSS styling to HTML documents.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234"/>
          <p:cNvSpPr txBox="1">
            <a:spLocks noGrp="1"/>
          </p:cNvSpPr>
          <p:nvPr>
            <p:ph type="title"/>
          </p:nvPr>
        </p:nvSpPr>
        <p:spPr>
          <a:xfrm>
            <a:off x="304797" y="-3"/>
            <a:ext cx="5470532" cy="653860"/>
          </a:xfrm>
          <a:prstGeom prst="rect">
            <a:avLst/>
          </a:prstGeom>
        </p:spPr>
        <p:txBody>
          <a:bodyPr/>
          <a:lstStyle/>
          <a:p>
            <a:r>
              <a:t>Know Thyself</a:t>
            </a:r>
          </a:p>
        </p:txBody>
      </p:sp>
      <p:sp>
        <p:nvSpPr>
          <p:cNvPr id="78" name="Shape 235"/>
          <p:cNvSpPr txBox="1"/>
          <p:nvPr/>
        </p:nvSpPr>
        <p:spPr>
          <a:xfrm>
            <a:off x="304799" y="1066796"/>
            <a:ext cx="8740776" cy="3911289"/>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defTabSz="685800">
              <a:spcBef>
                <a:spcPts val="400"/>
              </a:spcBef>
              <a:defRPr sz="2000" b="1">
                <a:latin typeface="Arial"/>
                <a:ea typeface="Arial"/>
                <a:cs typeface="Arial"/>
                <a:sym typeface="Arial"/>
              </a:defRPr>
            </a:pPr>
            <a:r>
              <a:rPr dirty="0"/>
              <a:t>If you are a </a:t>
            </a:r>
            <a:r>
              <a:rPr i="1" dirty="0"/>
              <a:t>complete</a:t>
            </a:r>
            <a:r>
              <a:rPr dirty="0"/>
              <a:t> beginner to HTML</a:t>
            </a:r>
            <a:r>
              <a:rPr lang="en-US" dirty="0"/>
              <a:t>/CSS </a:t>
            </a:r>
            <a:r>
              <a:rPr dirty="0"/>
              <a:t>and Coding:</a:t>
            </a: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Get </a:t>
            </a:r>
            <a:r>
              <a:rPr dirty="0"/>
              <a:t>comfortable with HTML. </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 able to completely write a basic HTML document (like in last class).</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Understand what CSS is, what it’s for, and how it works with HTML.</a:t>
            </a:r>
            <a:endParaRPr sz="2400" dirty="0"/>
          </a:p>
          <a:p>
            <a:pPr marL="257175" indent="-257175" defTabSz="685800">
              <a:spcBef>
                <a:spcPts val="400"/>
              </a:spcBef>
              <a:buSzPct val="100000"/>
              <a:buFont typeface="Arial"/>
              <a:buChar char="•"/>
              <a:defRPr i="1">
                <a:latin typeface="Arial"/>
                <a:ea typeface="Arial"/>
                <a:cs typeface="Arial"/>
                <a:sym typeface="Arial"/>
              </a:defRPr>
            </a:pPr>
            <a:r>
              <a:rPr dirty="0"/>
              <a:t>Be able to use Git and GitHub to upload code.</a:t>
            </a:r>
            <a:endParaRPr sz="2400" dirty="0"/>
          </a:p>
          <a:p>
            <a:pPr defTabSz="685800">
              <a:spcBef>
                <a:spcPts val="500"/>
              </a:spcBef>
              <a:defRPr sz="2400" b="1">
                <a:latin typeface="Arial"/>
                <a:ea typeface="Arial"/>
                <a:cs typeface="Arial"/>
                <a:sym typeface="Arial"/>
              </a:defRPr>
            </a:pPr>
            <a:endParaRPr sz="2400" dirty="0"/>
          </a:p>
          <a:p>
            <a:pPr defTabSz="685800">
              <a:spcBef>
                <a:spcPts val="400"/>
              </a:spcBef>
              <a:defRPr sz="2000" b="1">
                <a:latin typeface="Arial"/>
                <a:ea typeface="Arial"/>
                <a:cs typeface="Arial"/>
                <a:sym typeface="Arial"/>
              </a:defRPr>
            </a:pPr>
            <a:r>
              <a:rPr dirty="0"/>
              <a:t>If you’ve had past exposure and felt comfortable with the last lesson:</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Aim to build up your skills. Clear up any questions or confusions about HTML.</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Become knowledgeable about a wider range of HTML and CSS tags.</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 able to selectively apply CSS to specific HTML elements.  </a:t>
            </a:r>
            <a:endParaRPr sz="2400" dirty="0"/>
          </a:p>
          <a:p>
            <a:pPr marL="257175" indent="-257175" defTabSz="685800">
              <a:spcBef>
                <a:spcPts val="400"/>
              </a:spcBef>
              <a:buSzPct val="100000"/>
              <a:buFont typeface="Arial"/>
              <a:buChar char="•"/>
              <a:defRPr i="1">
                <a:latin typeface="Arial"/>
                <a:ea typeface="Arial"/>
                <a:cs typeface="Arial"/>
                <a:sym typeface="Arial"/>
              </a:defRPr>
            </a:pPr>
            <a:r>
              <a:rPr dirty="0"/>
              <a:t>Be able to use Git and GitHub to upload code.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theme/theme1.xml><?xml version="1.0" encoding="utf-8"?>
<a:theme xmlns:a="http://schemas.openxmlformats.org/drawingml/2006/main" name="UCF - Theme">
  <a:themeElements>
    <a:clrScheme name="UCF - Theme">
      <a:dk1>
        <a:srgbClr val="000000"/>
      </a:dk1>
      <a:lt1>
        <a:srgbClr val="40404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1434</TotalTime>
  <Words>1920</Words>
  <Application>Microsoft Macintosh PowerPoint</Application>
  <PresentationFormat>On-screen Show (4:3)</PresentationFormat>
  <Paragraphs>321</Paragraphs>
  <Slides>45</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UCF - Theme</vt:lpstr>
      <vt:lpstr>Git’n Pro with HTML/CSS</vt:lpstr>
      <vt:lpstr>TA = … ?</vt:lpstr>
      <vt:lpstr>TA = … ?</vt:lpstr>
      <vt:lpstr>Admin Items</vt:lpstr>
      <vt:lpstr>Where to Get Help</vt:lpstr>
      <vt:lpstr>Homework #1 - Assignment</vt:lpstr>
      <vt:lpstr>Today’s Class!</vt:lpstr>
      <vt:lpstr>Today’s Objectives</vt:lpstr>
      <vt:lpstr>Know Thyself</vt:lpstr>
      <vt:lpstr>Let’s Get Crackin!</vt:lpstr>
      <vt:lpstr>Intro to Console / Terminal</vt:lpstr>
      <vt:lpstr>INSTRUCTOR DEMO</vt:lpstr>
      <vt:lpstr>&gt; YOUR TURN!</vt:lpstr>
      <vt:lpstr>&gt; YOUR TURN!</vt:lpstr>
      <vt:lpstr>On the Modern Web</vt:lpstr>
      <vt:lpstr>Full-Stack Development?</vt:lpstr>
      <vt:lpstr>The “Magic” of YouTube</vt:lpstr>
      <vt:lpstr>Full-Stack Development</vt:lpstr>
      <vt:lpstr>Full-Stack Development</vt:lpstr>
      <vt:lpstr>Full-Stack Development</vt:lpstr>
      <vt:lpstr>Hello, HTML</vt:lpstr>
      <vt:lpstr>&lt;title&gt; Intro to HTML &lt;/title&gt;</vt:lpstr>
      <vt:lpstr>&gt; YOUR TURN</vt:lpstr>
      <vt:lpstr>YouTube Video Walkthrough!</vt:lpstr>
      <vt:lpstr>&lt;title&gt; Intro to HTML &lt;/title&gt;</vt:lpstr>
      <vt:lpstr>What / Why Git?</vt:lpstr>
      <vt:lpstr>Collaborative Coding</vt:lpstr>
      <vt:lpstr>Let’s Think About It…</vt:lpstr>
      <vt:lpstr>The Group Project</vt:lpstr>
      <vt:lpstr>Version Control</vt:lpstr>
      <vt:lpstr>The Group Project</vt:lpstr>
      <vt:lpstr>The Group Project</vt:lpstr>
      <vt:lpstr>The Group Project</vt:lpstr>
      <vt:lpstr>The Group Project</vt:lpstr>
      <vt:lpstr>Quick Activity!</vt:lpstr>
      <vt:lpstr>So… What’s this GitHub?</vt:lpstr>
      <vt:lpstr>So… What’s this GitHub?</vt:lpstr>
      <vt:lpstr>So… What’s this GitHub?</vt:lpstr>
      <vt:lpstr>To Sum It Up…</vt:lpstr>
      <vt:lpstr>GitHub Examples</vt:lpstr>
      <vt:lpstr>Get Started with Git</vt:lpstr>
      <vt:lpstr>Instructor Git Demo!</vt:lpstr>
      <vt:lpstr>Basic Git Commands</vt:lpstr>
      <vt:lpstr>Basic Git Commands</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Git’n Pro with HTML/CSS</dc:title>
  <cp:lastModifiedBy>Nicholas Bartlett</cp:lastModifiedBy>
  <cp:revision>16</cp:revision>
  <dcterms:modified xsi:type="dcterms:W3CDTF">2019-04-11T13:51:48Z</dcterms:modified>
</cp:coreProperties>
</file>